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Layouts/slideLayout6.xml" ContentType="application/vnd.openxmlformats-officedocument.presentationml.slideLayout+xml"/>
  <Override PartName="/ppt/notesSlides/notesSlide38.xml" ContentType="application/vnd.openxmlformats-officedocument.presentationml.notesSlide+xml"/>
  <Override PartName="/ppt/slides/slide25.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27.xml" ContentType="application/vnd.openxmlformats-officedocument.presentationml.notesSlide+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34.xml" ContentType="application/vnd.openxmlformats-officedocument.presentationml.notesSlide+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notesSlides/notesSlide23.xml" ContentType="application/vnd.openxmlformats-officedocument.presentationml.notesSlide+xml"/>
  <Override PartName="/ppt/notesSlides/notesSlide41.xml" ContentType="application/vnd.openxmlformats-officedocument.presentationml.notesSlide+xml"/>
  <Override PartName="/ppt/notesSlides/notesSlide12.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notesSlides/notesSlide3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Layouts/slideLayout3.xml" ContentType="application/vnd.openxmlformats-officedocument.presentationml.slideLayout+xml"/>
  <Default Extension="jpeg" ContentType="image/jpeg"/>
  <Override PartName="/ppt/notesSlides/notesSlide17.xml" ContentType="application/vnd.openxmlformats-officedocument.presentationml.notesSlide+xml"/>
  <Override PartName="/ppt/notesSlides/notesSlide28.xml" ContentType="application/vnd.openxmlformats-officedocument.presentationml.notesSlide+xml"/>
  <Override PartName="/ppt/notesSlides/notesSlide3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ppt/notesSlides/notesSlide3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notesSlides/notesSlide4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Default Extension="gif" ContentType="image/gif"/>
  <Override PartName="/ppt/notesSlides/notesSlide31.xml" ContentType="application/vnd.openxmlformats-officedocument.presentationml.notesSlide+xml"/>
  <Override PartName="/ppt/notesSlides/notesSlide40.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slides/slide49.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Default Extension="wmf" ContentType="image/x-wmf"/>
  <Override PartName="/ppt/notesSlides/notesSlide18.xml" ContentType="application/vnd.openxmlformats-officedocument.presentationml.notesSlide+xml"/>
  <Override PartName="/ppt/notesSlides/notesSlide36.xml" ContentType="application/vnd.openxmlformats-officedocument.presentationml.notes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notesSlides/notesSlide25.xml" ContentType="application/vnd.openxmlformats-officedocument.presentationml.notesSlide+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32.xml" ContentType="application/vnd.openxmlformats-officedocument.presentationml.notesSlide+xml"/>
  <Override PartName="/ppt/notesSlides/notesSlide9.xml" ContentType="application/vnd.openxmlformats-officedocument.presentationml.notesSlide+xml"/>
  <Override PartName="/ppt/notesSlides/notesSlide21.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2"/>
  </p:notesMasterIdLst>
  <p:handoutMasterIdLst>
    <p:handoutMasterId r:id="rId63"/>
  </p:handoutMasterIdLst>
  <p:sldIdLst>
    <p:sldId id="414" r:id="rId2"/>
    <p:sldId id="416" r:id="rId3"/>
    <p:sldId id="415" r:id="rId4"/>
    <p:sldId id="397" r:id="rId5"/>
    <p:sldId id="422" r:id="rId6"/>
    <p:sldId id="417" r:id="rId7"/>
    <p:sldId id="421" r:id="rId8"/>
    <p:sldId id="418" r:id="rId9"/>
    <p:sldId id="420" r:id="rId10"/>
    <p:sldId id="423" r:id="rId11"/>
    <p:sldId id="426" r:id="rId12"/>
    <p:sldId id="424" r:id="rId13"/>
    <p:sldId id="433" r:id="rId14"/>
    <p:sldId id="434" r:id="rId15"/>
    <p:sldId id="435" r:id="rId16"/>
    <p:sldId id="444" r:id="rId17"/>
    <p:sldId id="437" r:id="rId18"/>
    <p:sldId id="443" r:id="rId19"/>
    <p:sldId id="436" r:id="rId20"/>
    <p:sldId id="439" r:id="rId21"/>
    <p:sldId id="440" r:id="rId22"/>
    <p:sldId id="427" r:id="rId23"/>
    <p:sldId id="428" r:id="rId24"/>
    <p:sldId id="429" r:id="rId25"/>
    <p:sldId id="452" r:id="rId26"/>
    <p:sldId id="445" r:id="rId27"/>
    <p:sldId id="446" r:id="rId28"/>
    <p:sldId id="466" r:id="rId29"/>
    <p:sldId id="447" r:id="rId30"/>
    <p:sldId id="458" r:id="rId31"/>
    <p:sldId id="465" r:id="rId32"/>
    <p:sldId id="459" r:id="rId33"/>
    <p:sldId id="460" r:id="rId34"/>
    <p:sldId id="461" r:id="rId35"/>
    <p:sldId id="462" r:id="rId36"/>
    <p:sldId id="463" r:id="rId37"/>
    <p:sldId id="448" r:id="rId38"/>
    <p:sldId id="467" r:id="rId39"/>
    <p:sldId id="469" r:id="rId40"/>
    <p:sldId id="431" r:id="rId41"/>
    <p:sldId id="432" r:id="rId42"/>
    <p:sldId id="470" r:id="rId43"/>
    <p:sldId id="471" r:id="rId44"/>
    <p:sldId id="472" r:id="rId45"/>
    <p:sldId id="473" r:id="rId46"/>
    <p:sldId id="480" r:id="rId47"/>
    <p:sldId id="488" r:id="rId48"/>
    <p:sldId id="487" r:id="rId49"/>
    <p:sldId id="474" r:id="rId50"/>
    <p:sldId id="481" r:id="rId51"/>
    <p:sldId id="482" r:id="rId52"/>
    <p:sldId id="483" r:id="rId53"/>
    <p:sldId id="484" r:id="rId54"/>
    <p:sldId id="485" r:id="rId55"/>
    <p:sldId id="486" r:id="rId56"/>
    <p:sldId id="405" r:id="rId57"/>
    <p:sldId id="479" r:id="rId58"/>
    <p:sldId id="412" r:id="rId59"/>
    <p:sldId id="413" r:id="rId60"/>
    <p:sldId id="457" r:id="rId61"/>
  </p:sldIdLst>
  <p:sldSz cx="9144000" cy="6858000" type="screen4x3"/>
  <p:notesSz cx="6858000" cy="9144000"/>
  <p:defaultTextStyle>
    <a:defPPr>
      <a:defRPr lang="en-US"/>
    </a:defPPr>
    <a:lvl1pPr algn="l" rtl="0" fontAlgn="base">
      <a:spcBef>
        <a:spcPct val="0"/>
      </a:spcBef>
      <a:spcAft>
        <a:spcPct val="0"/>
      </a:spcAft>
      <a:defRPr sz="2800" kern="1200">
        <a:solidFill>
          <a:schemeClr val="tx1"/>
        </a:solidFill>
        <a:latin typeface="Arial" charset="0"/>
        <a:ea typeface="+mn-ea"/>
        <a:cs typeface="+mn-cs"/>
      </a:defRPr>
    </a:lvl1pPr>
    <a:lvl2pPr marL="457200" algn="l" rtl="0" fontAlgn="base">
      <a:spcBef>
        <a:spcPct val="0"/>
      </a:spcBef>
      <a:spcAft>
        <a:spcPct val="0"/>
      </a:spcAft>
      <a:defRPr sz="2800" kern="1200">
        <a:solidFill>
          <a:schemeClr val="tx1"/>
        </a:solidFill>
        <a:latin typeface="Arial" charset="0"/>
        <a:ea typeface="+mn-ea"/>
        <a:cs typeface="+mn-cs"/>
      </a:defRPr>
    </a:lvl2pPr>
    <a:lvl3pPr marL="914400" algn="l" rtl="0" fontAlgn="base">
      <a:spcBef>
        <a:spcPct val="0"/>
      </a:spcBef>
      <a:spcAft>
        <a:spcPct val="0"/>
      </a:spcAft>
      <a:defRPr sz="2800" kern="1200">
        <a:solidFill>
          <a:schemeClr val="tx1"/>
        </a:solidFill>
        <a:latin typeface="Arial" charset="0"/>
        <a:ea typeface="+mn-ea"/>
        <a:cs typeface="+mn-cs"/>
      </a:defRPr>
    </a:lvl3pPr>
    <a:lvl4pPr marL="1371600" algn="l" rtl="0" fontAlgn="base">
      <a:spcBef>
        <a:spcPct val="0"/>
      </a:spcBef>
      <a:spcAft>
        <a:spcPct val="0"/>
      </a:spcAft>
      <a:defRPr sz="2800" kern="1200">
        <a:solidFill>
          <a:schemeClr val="tx1"/>
        </a:solidFill>
        <a:latin typeface="Arial" charset="0"/>
        <a:ea typeface="+mn-ea"/>
        <a:cs typeface="+mn-cs"/>
      </a:defRPr>
    </a:lvl4pPr>
    <a:lvl5pPr marL="1828800" algn="l" rtl="0" fontAlgn="base">
      <a:spcBef>
        <a:spcPct val="0"/>
      </a:spcBef>
      <a:spcAft>
        <a:spcPct val="0"/>
      </a:spcAft>
      <a:defRPr sz="2800" kern="1200">
        <a:solidFill>
          <a:schemeClr val="tx1"/>
        </a:solidFill>
        <a:latin typeface="Arial" charset="0"/>
        <a:ea typeface="+mn-ea"/>
        <a:cs typeface="+mn-cs"/>
      </a:defRPr>
    </a:lvl5pPr>
    <a:lvl6pPr marL="2286000" algn="l" defTabSz="914400" rtl="0" eaLnBrk="1" latinLnBrk="0" hangingPunct="1">
      <a:defRPr sz="2800" kern="1200">
        <a:solidFill>
          <a:schemeClr val="tx1"/>
        </a:solidFill>
        <a:latin typeface="Arial" charset="0"/>
        <a:ea typeface="+mn-ea"/>
        <a:cs typeface="+mn-cs"/>
      </a:defRPr>
    </a:lvl6pPr>
    <a:lvl7pPr marL="2743200" algn="l" defTabSz="914400" rtl="0" eaLnBrk="1" latinLnBrk="0" hangingPunct="1">
      <a:defRPr sz="2800" kern="1200">
        <a:solidFill>
          <a:schemeClr val="tx1"/>
        </a:solidFill>
        <a:latin typeface="Arial" charset="0"/>
        <a:ea typeface="+mn-ea"/>
        <a:cs typeface="+mn-cs"/>
      </a:defRPr>
    </a:lvl7pPr>
    <a:lvl8pPr marL="3200400" algn="l" defTabSz="914400" rtl="0" eaLnBrk="1" latinLnBrk="0" hangingPunct="1">
      <a:defRPr sz="2800" kern="1200">
        <a:solidFill>
          <a:schemeClr val="tx1"/>
        </a:solidFill>
        <a:latin typeface="Arial" charset="0"/>
        <a:ea typeface="+mn-ea"/>
        <a:cs typeface="+mn-cs"/>
      </a:defRPr>
    </a:lvl8pPr>
    <a:lvl9pPr marL="3657600" algn="l" defTabSz="914400" rtl="0" eaLnBrk="1" latinLnBrk="0" hangingPunct="1">
      <a:defRPr sz="2800"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CC00"/>
    <a:srgbClr val="CCFFCC"/>
    <a:srgbClr val="FF33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7" d="100"/>
          <a:sy n="107" d="100"/>
        </p:scale>
        <p:origin x="-84" y="-102"/>
      </p:cViewPr>
      <p:guideLst>
        <p:guide orient="horz" pos="2160"/>
        <p:guide pos="2880"/>
      </p:guideLst>
    </p:cSldViewPr>
  </p:slideViewPr>
  <p:notesTextViewPr>
    <p:cViewPr>
      <p:scale>
        <a:sx n="100" d="100"/>
        <a:sy n="100" d="100"/>
      </p:scale>
      <p:origin x="0" y="0"/>
    </p:cViewPr>
  </p:notesTextViewPr>
  <p:sorterViewPr>
    <p:cViewPr varScale="1">
      <p:scale>
        <a:sx n="1" d="1"/>
        <a:sy n="1" d="1"/>
      </p:scale>
      <p:origin x="0" y="13560"/>
    </p:cViewPr>
  </p:sorterViewPr>
  <p:notesViewPr>
    <p:cSldViewPr>
      <p:cViewPr varScale="1">
        <p:scale>
          <a:sx n="83" d="100"/>
          <a:sy n="83" d="100"/>
        </p:scale>
        <p:origin x="-1392" y="-84"/>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handoutMaster" Target="handoutMasters/handout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en-CA"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332E4CFB-29A7-4279-BD7B-55B24CDEEEBE}" type="datetimeFigureOut">
              <a:rPr lang="en-US"/>
              <a:pPr>
                <a:defRPr/>
              </a:pPr>
              <a:t>6/4/2013</a:t>
            </a:fld>
            <a:endParaRPr lang="en-CA"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en-CA"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7420E6DA-AB62-4D41-9D02-D89F34AB4F6D}" type="slidenum">
              <a:rPr lang="en-CA"/>
              <a:pPr>
                <a:defRPr/>
              </a:pPr>
              <a:t>‹#›</a:t>
            </a:fld>
            <a:endParaRPr lang="en-CA" dirty="0"/>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dirty="0"/>
          </a:p>
        </p:txBody>
      </p:sp>
      <p:sp>
        <p:nvSpPr>
          <p:cNvPr id="7171"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dirty="0"/>
          </a:p>
        </p:txBody>
      </p:sp>
      <p:sp>
        <p:nvSpPr>
          <p:cNvPr id="17412"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7173"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7174"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dirty="0"/>
          </a:p>
        </p:txBody>
      </p:sp>
      <p:sp>
        <p:nvSpPr>
          <p:cNvPr id="7175"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20D8ABDE-4368-4883-B8DB-ED75A147B4E0}" type="slidenum">
              <a:rPr lang="en-US"/>
              <a:pPr>
                <a:defRPr/>
              </a:pPr>
              <a:t>‹#›</a:t>
            </a:fld>
            <a:endParaRPr lang="en-US" dirty="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20D8ABDE-4368-4883-B8DB-ED75A147B4E0}" type="slidenum">
              <a:rPr lang="en-US" smtClean="0"/>
              <a:pPr>
                <a:defRPr/>
              </a:pPr>
              <a:t>1</a:t>
            </a:fld>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lvl="1"/>
            <a:r>
              <a:rPr lang="en-US" dirty="0" smtClean="0"/>
              <a:t>In most cases it is not a good idea to go up early</a:t>
            </a:r>
          </a:p>
          <a:p>
            <a:pPr lvl="2"/>
            <a:r>
              <a:rPr lang="en-US" dirty="0" smtClean="0"/>
              <a:t>You can only go up once </a:t>
            </a:r>
          </a:p>
          <a:p>
            <a:pPr lvl="2"/>
            <a:r>
              <a:rPr lang="en-US" dirty="0" smtClean="0"/>
              <a:t>You are judged by the same criteria as those who wait until the “normal time” (third year of candidacy) (15.3.3).</a:t>
            </a:r>
          </a:p>
          <a:p>
            <a:endParaRPr lang="en-US" dirty="0"/>
          </a:p>
        </p:txBody>
      </p:sp>
      <p:sp>
        <p:nvSpPr>
          <p:cNvPr id="4" name="Slide Number Placeholder 3"/>
          <p:cNvSpPr>
            <a:spLocks noGrp="1"/>
          </p:cNvSpPr>
          <p:nvPr>
            <p:ph type="sldNum" sz="quarter" idx="10"/>
          </p:nvPr>
        </p:nvSpPr>
        <p:spPr/>
        <p:txBody>
          <a:bodyPr/>
          <a:lstStyle/>
          <a:p>
            <a:pPr>
              <a:defRPr/>
            </a:pPr>
            <a:fld id="{20D8ABDE-4368-4883-B8DB-ED75A147B4E0}" type="slidenum">
              <a:rPr lang="en-US" smtClean="0"/>
              <a:pPr>
                <a:defRPr/>
              </a:pPr>
              <a:t>10</a:t>
            </a:fld>
            <a:endParaRPr 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20D8ABDE-4368-4883-B8DB-ED75A147B4E0}" type="slidenum">
              <a:rPr lang="en-US" smtClean="0"/>
              <a:pPr>
                <a:defRPr/>
              </a:pPr>
              <a:t>11</a:t>
            </a:fld>
            <a:endParaRPr lang="en-US"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eaLnBrk="1" hangingPunct="1"/>
            <a:r>
              <a:rPr lang="en-US" dirty="0" smtClean="0"/>
              <a:t>Application and notification dates are listed in 15.6.6</a:t>
            </a:r>
          </a:p>
          <a:p>
            <a:pPr eaLnBrk="1" hangingPunct="1"/>
            <a:r>
              <a:rPr lang="en-US" dirty="0" smtClean="0"/>
              <a:t>Stage 1: DAPC recommendation</a:t>
            </a:r>
          </a:p>
          <a:p>
            <a:pPr eaLnBrk="1" hangingPunct="1">
              <a:buFont typeface="Arial" pitchFamily="34" charset="0"/>
              <a:buChar char="•"/>
            </a:pPr>
            <a:r>
              <a:rPr lang="en-US" dirty="0" smtClean="0"/>
              <a:t>You apply to the Chair of your DAPC and cc the Dean by Sept 15th</a:t>
            </a:r>
          </a:p>
          <a:p>
            <a:pPr eaLnBrk="1" hangingPunct="1">
              <a:buFont typeface="Arial" pitchFamily="34" charset="0"/>
              <a:buChar char="•"/>
            </a:pPr>
            <a:r>
              <a:rPr lang="en-US" dirty="0" smtClean="0"/>
              <a:t>You will receive an invitation to appear before DAPC (15.4.3). Usually candidates decline unless they anticipate problems and/or have additional supporting information they want to present. If you do appear you can have a representative from WLUFA accompany you</a:t>
            </a:r>
          </a:p>
          <a:p>
            <a:pPr eaLnBrk="1" hangingPunct="1">
              <a:buFont typeface="Arial" pitchFamily="34" charset="0"/>
              <a:buChar char="•"/>
            </a:pPr>
            <a:r>
              <a:rPr lang="en-US" dirty="0" smtClean="0"/>
              <a:t>Your DAPC may request further information from you if they feel it is necessary or relevant to make a recommendation (15.4.3).</a:t>
            </a:r>
          </a:p>
          <a:p>
            <a:pPr eaLnBrk="1" hangingPunct="1">
              <a:buFont typeface="Arial" pitchFamily="34" charset="0"/>
              <a:buChar char="•"/>
            </a:pPr>
            <a:r>
              <a:rPr lang="en-US" dirty="0" smtClean="0"/>
              <a:t>In the event that any negative information is presented to DAPC, you will be given a chance to respond before a vote is taken. You can be accompanied by a WLUFA representative (15.4.3). [clarify negative information]</a:t>
            </a:r>
          </a:p>
          <a:p>
            <a:pPr eaLnBrk="1" hangingPunct="1">
              <a:buFont typeface="Arial" pitchFamily="34" charset="0"/>
              <a:buChar char="•"/>
            </a:pPr>
            <a:r>
              <a:rPr lang="en-US" dirty="0" smtClean="0"/>
              <a:t>DAPC makes its recommendation and report to SPAT and, by the same time, provides you with a copy of the decision, the vote count, and the reasons for the recommendation (15.4.5, 15.4.6) (Usually you just get a copy of the letter sent to SPAT).</a:t>
            </a:r>
          </a:p>
          <a:p>
            <a:pPr eaLnBrk="1" hangingPunct="1">
              <a:buFont typeface="Arial" pitchFamily="34" charset="0"/>
              <a:buChar char="•"/>
            </a:pPr>
            <a:r>
              <a:rPr lang="en-US" dirty="0" smtClean="0"/>
              <a:t>See WLUFA if there are any negative votes at this stage</a:t>
            </a:r>
          </a:p>
          <a:p>
            <a:pPr eaLnBrk="1" hangingPunct="1">
              <a:buFont typeface="Arial" pitchFamily="34" charset="0"/>
              <a:buChar char="•"/>
            </a:pPr>
            <a:endParaRPr lang="en-US" dirty="0" smtClean="0"/>
          </a:p>
          <a:p>
            <a:pPr eaLnBrk="1" hangingPunct="1">
              <a:buFont typeface="Arial" pitchFamily="34" charset="0"/>
              <a:buChar char="•"/>
            </a:pPr>
            <a:endParaRPr lang="en-US" dirty="0" smtClean="0"/>
          </a:p>
          <a:p>
            <a:pPr eaLnBrk="1" hangingPunct="1">
              <a:buFont typeface="Arial" pitchFamily="34" charset="0"/>
              <a:buChar char="•"/>
            </a:pPr>
            <a:endParaRPr lang="en-US" dirty="0" smtClean="0"/>
          </a:p>
          <a:p>
            <a:endParaRPr lang="en-US" dirty="0"/>
          </a:p>
        </p:txBody>
      </p:sp>
      <p:sp>
        <p:nvSpPr>
          <p:cNvPr id="4" name="Slide Number Placeholder 3"/>
          <p:cNvSpPr>
            <a:spLocks noGrp="1"/>
          </p:cNvSpPr>
          <p:nvPr>
            <p:ph type="sldNum" sz="quarter" idx="10"/>
          </p:nvPr>
        </p:nvSpPr>
        <p:spPr/>
        <p:txBody>
          <a:bodyPr/>
          <a:lstStyle/>
          <a:p>
            <a:pPr>
              <a:defRPr/>
            </a:pPr>
            <a:fld id="{20D8ABDE-4368-4883-B8DB-ED75A147B4E0}" type="slidenum">
              <a:rPr lang="en-US" smtClean="0"/>
              <a:pPr>
                <a:defRPr/>
              </a:pPr>
              <a:t>12</a:t>
            </a:fld>
            <a:endParaRPr lang="en-US"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Stage 2 – SPAT recommendation</a:t>
            </a:r>
          </a:p>
          <a:p>
            <a:pPr eaLnBrk="1" hangingPunct="1">
              <a:buFont typeface="Arial" pitchFamily="34" charset="0"/>
              <a:buChar char="•"/>
            </a:pPr>
            <a:r>
              <a:rPr lang="en-US" dirty="0" smtClean="0"/>
              <a:t>Your chair will be present  at SPAT to present DAPC’s report and answer questions when SPAT considers your application.</a:t>
            </a:r>
          </a:p>
          <a:p>
            <a:pPr lvl="1" eaLnBrk="1" hangingPunct="1">
              <a:buFont typeface="Arial" pitchFamily="34" charset="0"/>
              <a:buChar char="•"/>
            </a:pPr>
            <a:r>
              <a:rPr lang="en-US" dirty="0" smtClean="0"/>
              <a:t>The chair is not present for the vote, and does not know the result at this stage</a:t>
            </a:r>
          </a:p>
          <a:p>
            <a:pPr eaLnBrk="1" hangingPunct="1">
              <a:buFont typeface="Arial" pitchFamily="34" charset="0"/>
              <a:buChar char="•"/>
            </a:pPr>
            <a:r>
              <a:rPr lang="en-US" dirty="0" smtClean="0"/>
              <a:t>SPAT may request additional information from you (15.5.4).</a:t>
            </a:r>
          </a:p>
          <a:p>
            <a:pPr eaLnBrk="1" hangingPunct="1">
              <a:buFont typeface="Arial" pitchFamily="34" charset="0"/>
              <a:buChar char="•"/>
            </a:pPr>
            <a:r>
              <a:rPr lang="en-US" dirty="0" smtClean="0"/>
              <a:t>You will receive an invitation from SPAT to appear (or provide a written submission) to present any further information that you think is important for the committee to hear (15.5.4). You would only appear if there were negative votes or a serious problem with the DAPC report. Otherwise decline this invitation. If you do attend you can be accompanied by a WLUFA representative</a:t>
            </a:r>
          </a:p>
          <a:p>
            <a:pPr eaLnBrk="1" hangingPunct="1">
              <a:buFont typeface="Arial" pitchFamily="34" charset="0"/>
              <a:buChar char="•"/>
            </a:pPr>
            <a:r>
              <a:rPr lang="en-US" dirty="0" smtClean="0"/>
              <a:t>You are to be notified and have a chance to respond if any negative  information comes up at this stage as well (15.5.4)</a:t>
            </a:r>
          </a:p>
          <a:p>
            <a:pPr eaLnBrk="1" hangingPunct="1">
              <a:buFont typeface="Arial" pitchFamily="34" charset="0"/>
              <a:buChar char="•"/>
            </a:pPr>
            <a:r>
              <a:rPr lang="en-US" dirty="0" smtClean="0"/>
              <a:t>SPAT makes its recommendation to the President and forwards this along with the file and the report from your DAPC.</a:t>
            </a:r>
          </a:p>
          <a:p>
            <a:pPr eaLnBrk="1" hangingPunct="1">
              <a:buFont typeface="Arial" pitchFamily="34" charset="0"/>
              <a:buChar char="•"/>
            </a:pPr>
            <a:r>
              <a:rPr lang="en-US" dirty="0" smtClean="0"/>
              <a:t>You, your Chair, and your Dean are informed of SPAT’s recommendation, the vote count, and reasons for the recommendation by Nov 15. </a:t>
            </a:r>
          </a:p>
          <a:p>
            <a:pPr eaLnBrk="1" hangingPunct="1">
              <a:buFont typeface="Arial" pitchFamily="34" charset="0"/>
              <a:buChar char="•"/>
            </a:pPr>
            <a:r>
              <a:rPr lang="en-US" dirty="0" smtClean="0"/>
              <a:t>If the recommendation is negative contact WLUFA.  </a:t>
            </a:r>
          </a:p>
          <a:p>
            <a:pPr eaLnBrk="1" hangingPunct="1">
              <a:buFont typeface="Arial" pitchFamily="34" charset="0"/>
              <a:buChar char="•"/>
            </a:pPr>
            <a:endParaRPr lang="en-US" dirty="0" smtClean="0"/>
          </a:p>
          <a:p>
            <a:endParaRPr lang="en-US" dirty="0"/>
          </a:p>
        </p:txBody>
      </p:sp>
      <p:sp>
        <p:nvSpPr>
          <p:cNvPr id="4" name="Slide Number Placeholder 3"/>
          <p:cNvSpPr>
            <a:spLocks noGrp="1"/>
          </p:cNvSpPr>
          <p:nvPr>
            <p:ph type="sldNum" sz="quarter" idx="10"/>
          </p:nvPr>
        </p:nvSpPr>
        <p:spPr/>
        <p:txBody>
          <a:bodyPr/>
          <a:lstStyle/>
          <a:p>
            <a:pPr>
              <a:defRPr/>
            </a:pPr>
            <a:fld id="{20D8ABDE-4368-4883-B8DB-ED75A147B4E0}" type="slidenum">
              <a:rPr lang="en-US" smtClean="0"/>
              <a:pPr>
                <a:defRPr/>
              </a:pPr>
              <a:t>16</a:t>
            </a:fld>
            <a:endParaRPr lang="en-US"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20D8ABDE-4368-4883-B8DB-ED75A147B4E0}" type="slidenum">
              <a:rPr lang="en-US" smtClean="0"/>
              <a:pPr>
                <a:defRPr/>
              </a:pPr>
              <a:t>17</a:t>
            </a:fld>
            <a:endParaRPr lang="en-US"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20D8ABDE-4368-4883-B8DB-ED75A147B4E0}" type="slidenum">
              <a:rPr lang="en-US" smtClean="0"/>
              <a:pPr>
                <a:defRPr/>
              </a:pPr>
              <a:t>18</a:t>
            </a:fld>
            <a:endParaRPr lang="en-US" dirty="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20D8ABDE-4368-4883-B8DB-ED75A147B4E0}" type="slidenum">
              <a:rPr lang="en-US" smtClean="0"/>
              <a:pPr>
                <a:defRPr/>
              </a:pPr>
              <a:t>19</a:t>
            </a:fld>
            <a:endParaRPr lang="en-US" dirty="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20D8ABDE-4368-4883-B8DB-ED75A147B4E0}" type="slidenum">
              <a:rPr lang="en-US" smtClean="0"/>
              <a:pPr>
                <a:defRPr/>
              </a:pPr>
              <a:t>20</a:t>
            </a:fld>
            <a:endParaRPr lang="en-US" dirty="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20D8ABDE-4368-4883-B8DB-ED75A147B4E0}" type="slidenum">
              <a:rPr lang="en-US" smtClean="0"/>
              <a:pPr>
                <a:defRPr/>
              </a:pPr>
              <a:t>21</a:t>
            </a:fld>
            <a:endParaRPr lang="en-US" dirty="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eaLnBrk="1" hangingPunct="1"/>
            <a:r>
              <a:rPr lang="en-US" dirty="0" smtClean="0"/>
              <a:t>Stage 3 – President and Board Decision</a:t>
            </a:r>
          </a:p>
          <a:p>
            <a:pPr eaLnBrk="1" hangingPunct="1">
              <a:buFont typeface="Arial" pitchFamily="34" charset="0"/>
              <a:buChar char="•"/>
            </a:pPr>
            <a:r>
              <a:rPr lang="en-US" dirty="0" smtClean="0"/>
              <a:t>The President makes her/his recommendation to the Board and you receive a copy. At this stage the decision is subject to the grievance procedure (15.6.3) </a:t>
            </a:r>
          </a:p>
          <a:p>
            <a:pPr eaLnBrk="1" hangingPunct="1">
              <a:buFont typeface="Arial" pitchFamily="34" charset="0"/>
              <a:buChar char="•"/>
            </a:pPr>
            <a:r>
              <a:rPr lang="en-US" dirty="0" smtClean="0"/>
              <a:t>While the decision in reality is made by the President, the recommendation still has to go through the board.</a:t>
            </a:r>
          </a:p>
          <a:p>
            <a:pPr eaLnBrk="1" hangingPunct="1">
              <a:buFont typeface="Arial" pitchFamily="34" charset="0"/>
              <a:buChar char="•"/>
            </a:pPr>
            <a:r>
              <a:rPr lang="en-US" dirty="0" smtClean="0"/>
              <a:t>Final letter of notification comes after the Board’s decision (no later than December 15</a:t>
            </a:r>
            <a:r>
              <a:rPr lang="en-US" baseline="30000" dirty="0" smtClean="0"/>
              <a:t>th</a:t>
            </a:r>
            <a:r>
              <a:rPr lang="en-US" dirty="0" smtClean="0"/>
              <a:t>). </a:t>
            </a:r>
          </a:p>
          <a:p>
            <a:pPr lvl="1" eaLnBrk="1" hangingPunct="1">
              <a:buFont typeface="Arial" pitchFamily="34" charset="0"/>
              <a:buChar char="•"/>
            </a:pPr>
            <a:r>
              <a:rPr lang="en-US" dirty="0" smtClean="0"/>
              <a:t>Your work is likely to be described as “satisfactory” in your letter when you are granted tenure. This just reflects the fact that “satisfactory” is a term/category used in the CA.</a:t>
            </a:r>
          </a:p>
          <a:p>
            <a:pPr lvl="1" eaLnBrk="1" hangingPunct="1"/>
            <a:endParaRPr lang="en-US" dirty="0" smtClean="0"/>
          </a:p>
          <a:p>
            <a:endParaRPr lang="en-US" dirty="0"/>
          </a:p>
        </p:txBody>
      </p:sp>
      <p:sp>
        <p:nvSpPr>
          <p:cNvPr id="4" name="Slide Number Placeholder 3"/>
          <p:cNvSpPr>
            <a:spLocks noGrp="1"/>
          </p:cNvSpPr>
          <p:nvPr>
            <p:ph type="sldNum" sz="quarter" idx="10"/>
          </p:nvPr>
        </p:nvSpPr>
        <p:spPr/>
        <p:txBody>
          <a:bodyPr/>
          <a:lstStyle/>
          <a:p>
            <a:pPr>
              <a:defRPr/>
            </a:pPr>
            <a:fld id="{20D8ABDE-4368-4883-B8DB-ED75A147B4E0}" type="slidenum">
              <a:rPr lang="en-US" smtClean="0"/>
              <a:pPr>
                <a:defRPr/>
              </a:pPr>
              <a:t>22</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Laura MacDonald</a:t>
            </a:r>
          </a:p>
          <a:p>
            <a:endParaRPr lang="en-US" dirty="0" smtClean="0"/>
          </a:p>
          <a:p>
            <a:r>
              <a:rPr lang="en-US" dirty="0" smtClean="0"/>
              <a:t>I have been at Laurier for 14 years.</a:t>
            </a:r>
          </a:p>
          <a:p>
            <a:endParaRPr lang="en-US" dirty="0" smtClean="0"/>
          </a:p>
          <a:p>
            <a:r>
              <a:rPr lang="en-US" dirty="0" smtClean="0"/>
              <a:t>Currently, an Associate Professor, Accounting</a:t>
            </a:r>
          </a:p>
          <a:p>
            <a:endParaRPr lang="en-US" dirty="0" smtClean="0"/>
          </a:p>
          <a:p>
            <a:r>
              <a:rPr lang="en-US" dirty="0" smtClean="0"/>
              <a:t>Equity rep on SPAT for last 5 years – seen over 100 cases for tenure and promotion, from new appointments with tenure to regular applications for tenure.</a:t>
            </a:r>
          </a:p>
          <a:p>
            <a:endParaRPr lang="en-US" dirty="0" smtClean="0"/>
          </a:p>
          <a:p>
            <a:r>
              <a:rPr lang="en-US" dirty="0" smtClean="0"/>
              <a:t>Area rep on BDAP for 2 years.</a:t>
            </a:r>
          </a:p>
          <a:p>
            <a:endParaRPr lang="en-US" dirty="0"/>
          </a:p>
        </p:txBody>
      </p:sp>
      <p:sp>
        <p:nvSpPr>
          <p:cNvPr id="4" name="Slide Number Placeholder 3"/>
          <p:cNvSpPr>
            <a:spLocks noGrp="1"/>
          </p:cNvSpPr>
          <p:nvPr>
            <p:ph type="sldNum" sz="quarter" idx="10"/>
          </p:nvPr>
        </p:nvSpPr>
        <p:spPr/>
        <p:txBody>
          <a:bodyPr/>
          <a:lstStyle/>
          <a:p>
            <a:pPr>
              <a:defRPr/>
            </a:pPr>
            <a:fld id="{20D8ABDE-4368-4883-B8DB-ED75A147B4E0}" type="slidenum">
              <a:rPr lang="en-US" smtClean="0"/>
              <a:pPr>
                <a:defRPr/>
              </a:pPr>
              <a:t>2</a:t>
            </a:fld>
            <a:endParaRPr lang="en-US" dirty="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20D8ABDE-4368-4883-B8DB-ED75A147B4E0}" type="slidenum">
              <a:rPr lang="en-US" smtClean="0"/>
              <a:pPr>
                <a:defRPr/>
              </a:pPr>
              <a:t>23</a:t>
            </a:fld>
            <a:endParaRPr lang="en-US" dirty="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20D8ABDE-4368-4883-B8DB-ED75A147B4E0}" type="slidenum">
              <a:rPr lang="en-US" smtClean="0"/>
              <a:pPr>
                <a:defRPr/>
              </a:pPr>
              <a:t>24</a:t>
            </a:fld>
            <a:endParaRPr lang="en-US" dirty="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Important to note wording</a:t>
            </a:r>
          </a:p>
          <a:p>
            <a:endParaRPr lang="en-US" dirty="0" smtClean="0"/>
          </a:p>
          <a:p>
            <a:r>
              <a:rPr lang="en-US" dirty="0" smtClean="0"/>
              <a:t>Satisfactory -  is based on norms of </a:t>
            </a:r>
          </a:p>
          <a:p>
            <a:endParaRPr lang="en-US" dirty="0" smtClean="0"/>
          </a:p>
          <a:p>
            <a:pPr>
              <a:buFont typeface="Arial" pitchFamily="34" charset="0"/>
              <a:buChar char="•"/>
            </a:pPr>
            <a:r>
              <a:rPr lang="en-US" dirty="0" smtClean="0"/>
              <a:t>Your department  (teaching, service)</a:t>
            </a:r>
          </a:p>
          <a:p>
            <a:pPr>
              <a:buFont typeface="Arial" pitchFamily="34" charset="0"/>
              <a:buChar char="•"/>
            </a:pPr>
            <a:r>
              <a:rPr lang="en-US" dirty="0" smtClean="0"/>
              <a:t>Your research field </a:t>
            </a:r>
          </a:p>
          <a:p>
            <a:pPr>
              <a:buFont typeface="Arial" pitchFamily="34" charset="0"/>
              <a:buChar char="•"/>
            </a:pPr>
            <a:endParaRPr lang="en-US" dirty="0" smtClean="0"/>
          </a:p>
          <a:p>
            <a:pPr>
              <a:buFont typeface="Arial" pitchFamily="34" charset="0"/>
              <a:buChar char="•"/>
            </a:pPr>
            <a:endParaRPr lang="en-US" dirty="0" smtClean="0"/>
          </a:p>
          <a:p>
            <a:pPr>
              <a:buFont typeface="Arial" pitchFamily="34" charset="0"/>
              <a:buChar char="•"/>
            </a:pPr>
            <a:r>
              <a:rPr lang="en-US" dirty="0" smtClean="0"/>
              <a:t>The onus is on the candidate to show how you fulfill the criteria – so use the words from the collective agreement,</a:t>
            </a:r>
          </a:p>
          <a:p>
            <a:pPr>
              <a:buFont typeface="Arial" pitchFamily="34" charset="0"/>
              <a:buChar char="•"/>
            </a:pPr>
            <a:r>
              <a:rPr lang="en-US" dirty="0" smtClean="0"/>
              <a:t>Satisfactory, more than satisfactory, excellent, exceptional.</a:t>
            </a:r>
            <a:endParaRPr lang="en-US" dirty="0"/>
          </a:p>
        </p:txBody>
      </p:sp>
      <p:sp>
        <p:nvSpPr>
          <p:cNvPr id="4" name="Slide Number Placeholder 3"/>
          <p:cNvSpPr>
            <a:spLocks noGrp="1"/>
          </p:cNvSpPr>
          <p:nvPr>
            <p:ph type="sldNum" sz="quarter" idx="10"/>
          </p:nvPr>
        </p:nvSpPr>
        <p:spPr/>
        <p:txBody>
          <a:bodyPr/>
          <a:lstStyle/>
          <a:p>
            <a:pPr>
              <a:defRPr/>
            </a:pPr>
            <a:fld id="{20D8ABDE-4368-4883-B8DB-ED75A147B4E0}" type="slidenum">
              <a:rPr lang="en-US" smtClean="0"/>
              <a:pPr>
                <a:defRPr/>
              </a:pPr>
              <a:t>25</a:t>
            </a:fld>
            <a:endParaRPr lang="en-US" dirty="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20D8ABDE-4368-4883-B8DB-ED75A147B4E0}" type="slidenum">
              <a:rPr lang="en-US" smtClean="0"/>
              <a:pPr>
                <a:defRPr/>
              </a:pPr>
              <a:t>26</a:t>
            </a:fld>
            <a:endParaRPr lang="en-US" dirty="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20D8ABDE-4368-4883-B8DB-ED75A147B4E0}" type="slidenum">
              <a:rPr lang="en-US" smtClean="0"/>
              <a:pPr>
                <a:defRPr/>
              </a:pPr>
              <a:t>27</a:t>
            </a:fld>
            <a:endParaRPr lang="en-US" dirty="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20D8ABDE-4368-4883-B8DB-ED75A147B4E0}" type="slidenum">
              <a:rPr lang="en-US" smtClean="0"/>
              <a:pPr>
                <a:defRPr/>
              </a:pPr>
              <a:t>28</a:t>
            </a:fld>
            <a:endParaRPr lang="en-US" dirty="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20D8ABDE-4368-4883-B8DB-ED75A147B4E0}" type="slidenum">
              <a:rPr lang="en-US" smtClean="0"/>
              <a:pPr>
                <a:defRPr/>
              </a:pPr>
              <a:t>29</a:t>
            </a:fld>
            <a:endParaRPr lang="en-US" dirty="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Grants</a:t>
            </a:r>
          </a:p>
          <a:p>
            <a:pPr>
              <a:buFont typeface="Arial" pitchFamily="34" charset="0"/>
              <a:buChar char="•"/>
            </a:pPr>
            <a:r>
              <a:rPr lang="en-US" dirty="0" smtClean="0"/>
              <a:t>Internal</a:t>
            </a:r>
          </a:p>
          <a:p>
            <a:pPr>
              <a:buFont typeface="Arial" pitchFamily="34" charset="0"/>
              <a:buChar char="•"/>
            </a:pPr>
            <a:r>
              <a:rPr lang="en-US" dirty="0" smtClean="0"/>
              <a:t>External</a:t>
            </a:r>
          </a:p>
          <a:p>
            <a:endParaRPr lang="en-US" dirty="0" smtClean="0"/>
          </a:p>
          <a:p>
            <a:r>
              <a:rPr lang="en-US" dirty="0" smtClean="0"/>
              <a:t>Peer reviewed publications</a:t>
            </a:r>
          </a:p>
          <a:p>
            <a:pPr lvl="1">
              <a:buFont typeface="Arial" pitchFamily="34" charset="0"/>
              <a:buChar char="•"/>
            </a:pPr>
            <a:r>
              <a:rPr lang="en-US" dirty="0" smtClean="0"/>
              <a:t>Journal articles</a:t>
            </a:r>
          </a:p>
          <a:p>
            <a:pPr lvl="1">
              <a:buFont typeface="Arial" pitchFamily="34" charset="0"/>
              <a:buChar char="•"/>
            </a:pPr>
            <a:r>
              <a:rPr lang="en-US" dirty="0" smtClean="0"/>
              <a:t>Books</a:t>
            </a:r>
          </a:p>
          <a:p>
            <a:endParaRPr lang="en-US" dirty="0" smtClean="0"/>
          </a:p>
          <a:p>
            <a:r>
              <a:rPr lang="en-US" dirty="0" smtClean="0"/>
              <a:t>Peer reviewed conference proceedings</a:t>
            </a:r>
          </a:p>
          <a:p>
            <a:endParaRPr lang="en-US" dirty="0" smtClean="0"/>
          </a:p>
          <a:p>
            <a:r>
              <a:rPr lang="en-US" dirty="0" smtClean="0"/>
              <a:t>Peer reviewed conference presentations</a:t>
            </a:r>
          </a:p>
          <a:p>
            <a:endParaRPr lang="en-US" dirty="0" smtClean="0"/>
          </a:p>
          <a:p>
            <a:endParaRPr lang="en-US" dirty="0"/>
          </a:p>
        </p:txBody>
      </p:sp>
      <p:sp>
        <p:nvSpPr>
          <p:cNvPr id="4" name="Slide Number Placeholder 3"/>
          <p:cNvSpPr>
            <a:spLocks noGrp="1"/>
          </p:cNvSpPr>
          <p:nvPr>
            <p:ph type="sldNum" sz="quarter" idx="10"/>
          </p:nvPr>
        </p:nvSpPr>
        <p:spPr/>
        <p:txBody>
          <a:bodyPr/>
          <a:lstStyle/>
          <a:p>
            <a:pPr>
              <a:defRPr/>
            </a:pPr>
            <a:fld id="{20D8ABDE-4368-4883-B8DB-ED75A147B4E0}" type="slidenum">
              <a:rPr lang="en-US" smtClean="0"/>
              <a:pPr>
                <a:defRPr/>
              </a:pPr>
              <a:t>30</a:t>
            </a:fld>
            <a:endParaRPr lang="en-US" dirty="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20D8ABDE-4368-4883-B8DB-ED75A147B4E0}" type="slidenum">
              <a:rPr lang="en-US" smtClean="0"/>
              <a:pPr>
                <a:defRPr/>
              </a:pPr>
              <a:t>31</a:t>
            </a:fld>
            <a:endParaRPr lang="en-US" dirty="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20D8ABDE-4368-4883-B8DB-ED75A147B4E0}" type="slidenum">
              <a:rPr lang="en-US" smtClean="0"/>
              <a:pPr>
                <a:defRPr/>
              </a:pPr>
              <a:t>32</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20D8ABDE-4368-4883-B8DB-ED75A147B4E0}" type="slidenum">
              <a:rPr lang="en-US" smtClean="0"/>
              <a:pPr>
                <a:defRPr/>
              </a:pPr>
              <a:t>3</a:t>
            </a:fld>
            <a:endParaRPr lang="en-US" dirty="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20D8ABDE-4368-4883-B8DB-ED75A147B4E0}" type="slidenum">
              <a:rPr lang="en-US" smtClean="0"/>
              <a:pPr>
                <a:defRPr/>
              </a:pPr>
              <a:t>33</a:t>
            </a:fld>
            <a:endParaRPr lang="en-US" dirty="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20D8ABDE-4368-4883-B8DB-ED75A147B4E0}" type="slidenum">
              <a:rPr lang="en-US" smtClean="0"/>
              <a:pPr>
                <a:defRPr/>
              </a:pPr>
              <a:t>34</a:t>
            </a:fld>
            <a:endParaRPr lang="en-US" dirty="0"/>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20D8ABDE-4368-4883-B8DB-ED75A147B4E0}" type="slidenum">
              <a:rPr lang="en-US" smtClean="0"/>
              <a:pPr>
                <a:defRPr/>
              </a:pPr>
              <a:t>35</a:t>
            </a:fld>
            <a:endParaRPr lang="en-US" dirty="0"/>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 What you’ve done since you got here,</a:t>
            </a:r>
          </a:p>
          <a:p>
            <a:r>
              <a:rPr lang="en-US" dirty="0" smtClean="0"/>
              <a:t>What you’ve done in total since PhD</a:t>
            </a:r>
          </a:p>
          <a:p>
            <a:endParaRPr lang="en-US" dirty="0" smtClean="0"/>
          </a:p>
          <a:p>
            <a:pPr>
              <a:buFont typeface="Arial" pitchFamily="34" charset="0"/>
              <a:buChar char="•"/>
            </a:pPr>
            <a:r>
              <a:rPr lang="en-US" dirty="0" smtClean="0"/>
              <a:t>Peer-reviewed journal articles are important. So is the quality of the journals.</a:t>
            </a:r>
          </a:p>
          <a:p>
            <a:pPr>
              <a:buFont typeface="Arial" pitchFamily="34" charset="0"/>
              <a:buChar char="•"/>
            </a:pPr>
            <a:r>
              <a:rPr lang="en-US" dirty="0" smtClean="0"/>
              <a:t>Published books matter more in some disciplines (e.g. history), but so does quality of publisher and impact of the book</a:t>
            </a:r>
          </a:p>
          <a:p>
            <a:pPr>
              <a:buFont typeface="Arial" pitchFamily="34" charset="0"/>
              <a:buChar char="•"/>
            </a:pPr>
            <a:endParaRPr lang="en-US" dirty="0" smtClean="0"/>
          </a:p>
          <a:p>
            <a:pPr>
              <a:buFont typeface="Arial" pitchFamily="34" charset="0"/>
              <a:buChar char="•"/>
            </a:pPr>
            <a:r>
              <a:rPr lang="en-US" dirty="0" smtClean="0"/>
              <a:t>The importance of research grants varies by discipline, but the product is more important than the grant itself.</a:t>
            </a:r>
          </a:p>
          <a:p>
            <a:endParaRPr lang="en-US" dirty="0"/>
          </a:p>
        </p:txBody>
      </p:sp>
      <p:sp>
        <p:nvSpPr>
          <p:cNvPr id="4" name="Slide Number Placeholder 3"/>
          <p:cNvSpPr>
            <a:spLocks noGrp="1"/>
          </p:cNvSpPr>
          <p:nvPr>
            <p:ph type="sldNum" sz="quarter" idx="10"/>
          </p:nvPr>
        </p:nvSpPr>
        <p:spPr/>
        <p:txBody>
          <a:bodyPr/>
          <a:lstStyle/>
          <a:p>
            <a:pPr>
              <a:defRPr/>
            </a:pPr>
            <a:fld id="{20D8ABDE-4368-4883-B8DB-ED75A147B4E0}" type="slidenum">
              <a:rPr lang="en-US" smtClean="0"/>
              <a:pPr>
                <a:defRPr/>
              </a:pPr>
              <a:t>36</a:t>
            </a:fld>
            <a:endParaRPr lang="en-US" dirty="0"/>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Expectation of pre-tenure faculty</a:t>
            </a:r>
          </a:p>
          <a:p>
            <a:r>
              <a:rPr lang="en-US" dirty="0" smtClean="0"/>
              <a:t>- Dept level and faculty level service</a:t>
            </a:r>
          </a:p>
          <a:p>
            <a:endParaRPr lang="en-US" dirty="0" smtClean="0"/>
          </a:p>
          <a:p>
            <a:pPr>
              <a:buFontTx/>
              <a:buChar char="-"/>
            </a:pPr>
            <a:r>
              <a:rPr lang="en-US" dirty="0" smtClean="0"/>
              <a:t>Expected to progress to University level at later stages when associate</a:t>
            </a:r>
          </a:p>
          <a:p>
            <a:pPr>
              <a:buFontTx/>
              <a:buChar char="-"/>
            </a:pPr>
            <a:endParaRPr lang="en-US" dirty="0" smtClean="0"/>
          </a:p>
          <a:p>
            <a:pPr>
              <a:buFontTx/>
              <a:buChar char="-"/>
            </a:pPr>
            <a:endParaRPr lang="en-US" dirty="0"/>
          </a:p>
        </p:txBody>
      </p:sp>
      <p:sp>
        <p:nvSpPr>
          <p:cNvPr id="4" name="Slide Number Placeholder 3"/>
          <p:cNvSpPr>
            <a:spLocks noGrp="1"/>
          </p:cNvSpPr>
          <p:nvPr>
            <p:ph type="sldNum" sz="quarter" idx="10"/>
          </p:nvPr>
        </p:nvSpPr>
        <p:spPr/>
        <p:txBody>
          <a:bodyPr/>
          <a:lstStyle/>
          <a:p>
            <a:pPr>
              <a:defRPr/>
            </a:pPr>
            <a:fld id="{20D8ABDE-4368-4883-B8DB-ED75A147B4E0}" type="slidenum">
              <a:rPr lang="en-US" smtClean="0"/>
              <a:pPr>
                <a:defRPr/>
              </a:pPr>
              <a:t>37</a:t>
            </a:fld>
            <a:endParaRPr lang="en-US" dirty="0"/>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20D8ABDE-4368-4883-B8DB-ED75A147B4E0}" type="slidenum">
              <a:rPr lang="en-US" smtClean="0"/>
              <a:pPr>
                <a:defRPr/>
              </a:pPr>
              <a:t>38</a:t>
            </a:fld>
            <a:endParaRPr lang="en-US" dirty="0"/>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lvl="1" eaLnBrk="1" hangingPunct="1"/>
            <a:r>
              <a:rPr lang="en-US" dirty="0" smtClean="0"/>
              <a:t>A “satisfactory record” of teaching, scholarship, and service. See 15.7.2 for details</a:t>
            </a:r>
          </a:p>
          <a:p>
            <a:pPr lvl="2" eaLnBrk="1" hangingPunct="1"/>
            <a:r>
              <a:rPr lang="en-US" dirty="0" smtClean="0"/>
              <a:t>Need to demonstrate consistent performance, demonstrated growth and future potential (15.7.4)</a:t>
            </a:r>
          </a:p>
          <a:p>
            <a:pPr lvl="3" eaLnBrk="1" hangingPunct="1"/>
            <a:r>
              <a:rPr lang="en-US" dirty="0" smtClean="0"/>
              <a:t>This means that what you came with when you were hired is important, but so is what you have done since, and where you are going (demonstrable plans for the future)</a:t>
            </a:r>
          </a:p>
          <a:p>
            <a:pPr lvl="3" eaLnBrk="1" hangingPunct="1"/>
            <a:endParaRPr lang="en-US" dirty="0" smtClean="0"/>
          </a:p>
          <a:p>
            <a:pPr>
              <a:buFont typeface="Arial" pitchFamily="34" charset="0"/>
              <a:buChar char="•"/>
            </a:pPr>
            <a:r>
              <a:rPr lang="en-US" dirty="0" smtClean="0"/>
              <a:t>Note that excellence in teaching can lessen the usual standards for scholarship, and excellence in scholarship can lessen the usual standards for teaching or service, BUT excellence in service can NOT make up for any deficiencies in teaching or research (15.7.4 c).</a:t>
            </a:r>
          </a:p>
          <a:p>
            <a:pPr lvl="3" eaLnBrk="1" hangingPunct="1"/>
            <a:endParaRPr lang="en-US" dirty="0" smtClean="0"/>
          </a:p>
          <a:p>
            <a:pPr lvl="2" eaLnBrk="1" hangingPunct="1"/>
            <a:endParaRPr lang="en-US" dirty="0" smtClean="0"/>
          </a:p>
        </p:txBody>
      </p:sp>
      <p:sp>
        <p:nvSpPr>
          <p:cNvPr id="4" name="Slide Number Placeholder 3"/>
          <p:cNvSpPr>
            <a:spLocks noGrp="1"/>
          </p:cNvSpPr>
          <p:nvPr>
            <p:ph type="sldNum" sz="quarter" idx="10"/>
          </p:nvPr>
        </p:nvSpPr>
        <p:spPr/>
        <p:txBody>
          <a:bodyPr/>
          <a:lstStyle/>
          <a:p>
            <a:pPr>
              <a:defRPr/>
            </a:pPr>
            <a:fld id="{20D8ABDE-4368-4883-B8DB-ED75A147B4E0}" type="slidenum">
              <a:rPr lang="en-US" smtClean="0"/>
              <a:pPr>
                <a:defRPr/>
              </a:pPr>
              <a:t>39</a:t>
            </a:fld>
            <a:endParaRPr lang="en-US" dirty="0"/>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20D8ABDE-4368-4883-B8DB-ED75A147B4E0}" type="slidenum">
              <a:rPr lang="en-US" smtClean="0"/>
              <a:pPr>
                <a:defRPr/>
              </a:pPr>
              <a:t>40</a:t>
            </a:fld>
            <a:endParaRPr lang="en-US" dirty="0"/>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Member shall provide the Department (or equivalent) Appointment and Promotion Committee with sufficient information for the Committee to make an evaluation and recommendation with respect to the criteria.</a:t>
            </a:r>
          </a:p>
          <a:p>
            <a:endParaRPr lang="en-US" dirty="0" smtClean="0"/>
          </a:p>
          <a:p>
            <a:r>
              <a:rPr lang="en-US" dirty="0" smtClean="0"/>
              <a:t>- It is your job to show committee how you meet the criteria!</a:t>
            </a:r>
            <a:endParaRPr lang="en-US" dirty="0"/>
          </a:p>
        </p:txBody>
      </p:sp>
      <p:sp>
        <p:nvSpPr>
          <p:cNvPr id="4" name="Slide Number Placeholder 3"/>
          <p:cNvSpPr>
            <a:spLocks noGrp="1"/>
          </p:cNvSpPr>
          <p:nvPr>
            <p:ph type="sldNum" sz="quarter" idx="10"/>
          </p:nvPr>
        </p:nvSpPr>
        <p:spPr/>
        <p:txBody>
          <a:bodyPr/>
          <a:lstStyle/>
          <a:p>
            <a:pPr>
              <a:defRPr/>
            </a:pPr>
            <a:fld id="{20D8ABDE-4368-4883-B8DB-ED75A147B4E0}" type="slidenum">
              <a:rPr lang="en-US" smtClean="0"/>
              <a:pPr>
                <a:defRPr/>
              </a:pPr>
              <a:t>41</a:t>
            </a:fld>
            <a:endParaRPr lang="en-US" dirty="0"/>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lvl="1"/>
            <a:r>
              <a:rPr lang="en-US" dirty="0" smtClean="0"/>
              <a:t>CV</a:t>
            </a:r>
          </a:p>
          <a:p>
            <a:pPr lvl="2"/>
            <a:r>
              <a:rPr lang="en-US" dirty="0" smtClean="0"/>
              <a:t>The quantitative summary of your career</a:t>
            </a:r>
          </a:p>
          <a:p>
            <a:pPr lvl="2"/>
            <a:r>
              <a:rPr lang="en-US" dirty="0" smtClean="0"/>
              <a:t>Clarity, organization, consistency and readability are important</a:t>
            </a:r>
          </a:p>
          <a:p>
            <a:pPr lvl="2"/>
            <a:r>
              <a:rPr lang="en-US" dirty="0" smtClean="0"/>
              <a:t>See sample</a:t>
            </a:r>
            <a:endParaRPr lang="en-US" dirty="0"/>
          </a:p>
        </p:txBody>
      </p:sp>
      <p:sp>
        <p:nvSpPr>
          <p:cNvPr id="4" name="Slide Number Placeholder 3"/>
          <p:cNvSpPr>
            <a:spLocks noGrp="1"/>
          </p:cNvSpPr>
          <p:nvPr>
            <p:ph type="sldNum" sz="quarter" idx="10"/>
          </p:nvPr>
        </p:nvSpPr>
        <p:spPr/>
        <p:txBody>
          <a:bodyPr/>
          <a:lstStyle/>
          <a:p>
            <a:pPr>
              <a:defRPr/>
            </a:pPr>
            <a:fld id="{20D8ABDE-4368-4883-B8DB-ED75A147B4E0}" type="slidenum">
              <a:rPr lang="en-US" smtClean="0"/>
              <a:pPr>
                <a:defRPr/>
              </a:pPr>
              <a:t>45</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20D8ABDE-4368-4883-B8DB-ED75A147B4E0}" type="slidenum">
              <a:rPr lang="en-US" smtClean="0"/>
              <a:pPr>
                <a:defRPr/>
              </a:pPr>
              <a:t>4</a:t>
            </a:fld>
            <a:endParaRPr lang="en-US" dirty="0"/>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lvl="1"/>
            <a:r>
              <a:rPr lang="en-US" dirty="0" smtClean="0"/>
              <a:t>CV</a:t>
            </a:r>
          </a:p>
          <a:p>
            <a:pPr lvl="2"/>
            <a:r>
              <a:rPr lang="en-US" dirty="0" smtClean="0"/>
              <a:t>The quantitative summary of your career</a:t>
            </a:r>
          </a:p>
          <a:p>
            <a:pPr lvl="2"/>
            <a:r>
              <a:rPr lang="en-US" dirty="0" smtClean="0"/>
              <a:t>Clarity, organization, consistency and readability are important</a:t>
            </a:r>
          </a:p>
          <a:p>
            <a:pPr lvl="2"/>
            <a:r>
              <a:rPr lang="en-US" dirty="0" smtClean="0"/>
              <a:t>See sample</a:t>
            </a:r>
            <a:endParaRPr lang="en-US" dirty="0"/>
          </a:p>
        </p:txBody>
      </p:sp>
      <p:sp>
        <p:nvSpPr>
          <p:cNvPr id="4" name="Slide Number Placeholder 3"/>
          <p:cNvSpPr>
            <a:spLocks noGrp="1"/>
          </p:cNvSpPr>
          <p:nvPr>
            <p:ph type="sldNum" sz="quarter" idx="10"/>
          </p:nvPr>
        </p:nvSpPr>
        <p:spPr/>
        <p:txBody>
          <a:bodyPr/>
          <a:lstStyle/>
          <a:p>
            <a:pPr>
              <a:defRPr/>
            </a:pPr>
            <a:fld id="{20D8ABDE-4368-4883-B8DB-ED75A147B4E0}" type="slidenum">
              <a:rPr lang="en-US" smtClean="0"/>
              <a:pPr>
                <a:defRPr/>
              </a:pPr>
              <a:t>46</a:t>
            </a:fld>
            <a:endParaRPr lang="en-US" dirty="0"/>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lvl="1"/>
            <a:r>
              <a:rPr lang="en-US" dirty="0" smtClean="0"/>
              <a:t>CV</a:t>
            </a:r>
          </a:p>
          <a:p>
            <a:pPr lvl="2"/>
            <a:r>
              <a:rPr lang="en-US" dirty="0" smtClean="0"/>
              <a:t>The quantitative summary of your career</a:t>
            </a:r>
          </a:p>
          <a:p>
            <a:pPr lvl="2"/>
            <a:r>
              <a:rPr lang="en-US" dirty="0" smtClean="0"/>
              <a:t>Clarity, organization, consistency and readability are important</a:t>
            </a:r>
          </a:p>
          <a:p>
            <a:pPr lvl="2"/>
            <a:r>
              <a:rPr lang="en-US" dirty="0" smtClean="0"/>
              <a:t>See sample</a:t>
            </a:r>
            <a:endParaRPr lang="en-US" dirty="0"/>
          </a:p>
        </p:txBody>
      </p:sp>
      <p:sp>
        <p:nvSpPr>
          <p:cNvPr id="4" name="Slide Number Placeholder 3"/>
          <p:cNvSpPr>
            <a:spLocks noGrp="1"/>
          </p:cNvSpPr>
          <p:nvPr>
            <p:ph type="sldNum" sz="quarter" idx="10"/>
          </p:nvPr>
        </p:nvSpPr>
        <p:spPr/>
        <p:txBody>
          <a:bodyPr/>
          <a:lstStyle/>
          <a:p>
            <a:pPr>
              <a:defRPr/>
            </a:pPr>
            <a:fld id="{20D8ABDE-4368-4883-B8DB-ED75A147B4E0}" type="slidenum">
              <a:rPr lang="en-US" smtClean="0"/>
              <a:pPr>
                <a:defRPr/>
              </a:pPr>
              <a:t>47</a:t>
            </a:fld>
            <a:endParaRPr lang="en-US" dirty="0"/>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20D8ABDE-4368-4883-B8DB-ED75A147B4E0}" type="slidenum">
              <a:rPr lang="en-US" smtClean="0"/>
              <a:pPr>
                <a:defRPr/>
              </a:pPr>
              <a:t>56</a:t>
            </a:fld>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20D8ABDE-4368-4883-B8DB-ED75A147B4E0}" type="slidenum">
              <a:rPr lang="en-US" smtClean="0"/>
              <a:pPr>
                <a:defRPr/>
              </a:pPr>
              <a:t>5</a:t>
            </a:fld>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20D8ABDE-4368-4883-B8DB-ED75A147B4E0}" type="slidenum">
              <a:rPr lang="en-US" smtClean="0"/>
              <a:pPr>
                <a:defRPr/>
              </a:pPr>
              <a:t>6</a:t>
            </a:fld>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20D8ABDE-4368-4883-B8DB-ED75A147B4E0}" type="slidenum">
              <a:rPr lang="en-US" smtClean="0"/>
              <a:pPr>
                <a:defRPr/>
              </a:pPr>
              <a:t>7</a:t>
            </a:fld>
            <a:endParaRPr 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20D8ABDE-4368-4883-B8DB-ED75A147B4E0}" type="slidenum">
              <a:rPr lang="en-US" smtClean="0"/>
              <a:pPr>
                <a:defRPr/>
              </a:pPr>
              <a:t>8</a:t>
            </a:fld>
            <a:endParaRPr 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20D8ABDE-4368-4883-B8DB-ED75A147B4E0}" type="slidenum">
              <a:rPr lang="en-US" smtClean="0"/>
              <a:pPr>
                <a:defRPr/>
              </a:pPr>
              <a:t>9</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F0A89448-370A-403C-8470-2170062CCC6A}" type="slidenum">
              <a:rPr lang="en-US"/>
              <a:pPr>
                <a:defRPr/>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2C055A98-D9CA-40C9-AB97-F51D883BF6AC}" type="slidenum">
              <a:rPr lang="en-US"/>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9A486A17-188B-4A45-BC02-9F13738797DB}" type="slidenum">
              <a:rPr lang="en-US"/>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A75CF7FB-7F6B-445E-AB34-BAA67109F6DC}" type="slidenum">
              <a:rPr lang="en-US"/>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17AEEC81-6533-40A2-94BF-D668002B635E}"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1C74F135-E10D-4AAD-AE67-69347791989A}" type="slidenum">
              <a:rPr lang="en-US"/>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9" name="Rectangle 6"/>
          <p:cNvSpPr>
            <a:spLocks noGrp="1" noChangeArrowheads="1"/>
          </p:cNvSpPr>
          <p:nvPr>
            <p:ph type="sldNum" sz="quarter" idx="12"/>
          </p:nvPr>
        </p:nvSpPr>
        <p:spPr>
          <a:ln/>
        </p:spPr>
        <p:txBody>
          <a:bodyPr/>
          <a:lstStyle>
            <a:lvl1pPr>
              <a:defRPr/>
            </a:lvl1pPr>
          </a:lstStyle>
          <a:p>
            <a:pPr>
              <a:defRPr/>
            </a:pPr>
            <a:fld id="{07B7DD69-A289-41AA-9305-F3F92DF69559}" type="slidenum">
              <a:rPr lang="en-US"/>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5" name="Rectangle 6"/>
          <p:cNvSpPr>
            <a:spLocks noGrp="1" noChangeArrowheads="1"/>
          </p:cNvSpPr>
          <p:nvPr>
            <p:ph type="sldNum" sz="quarter" idx="12"/>
          </p:nvPr>
        </p:nvSpPr>
        <p:spPr>
          <a:ln/>
        </p:spPr>
        <p:txBody>
          <a:bodyPr/>
          <a:lstStyle>
            <a:lvl1pPr>
              <a:defRPr/>
            </a:lvl1pPr>
          </a:lstStyle>
          <a:p>
            <a:pPr>
              <a:defRPr/>
            </a:pPr>
            <a:fld id="{52BFE2F1-EE1C-48BD-A1C5-159C964A3E58}" type="slidenum">
              <a:rPr lang="en-US"/>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4" name="Rectangle 6"/>
          <p:cNvSpPr>
            <a:spLocks noGrp="1" noChangeArrowheads="1"/>
          </p:cNvSpPr>
          <p:nvPr>
            <p:ph type="sldNum" sz="quarter" idx="12"/>
          </p:nvPr>
        </p:nvSpPr>
        <p:spPr>
          <a:ln/>
        </p:spPr>
        <p:txBody>
          <a:bodyPr/>
          <a:lstStyle>
            <a:lvl1pPr>
              <a:defRPr/>
            </a:lvl1pPr>
          </a:lstStyle>
          <a:p>
            <a:pPr>
              <a:defRPr/>
            </a:pPr>
            <a:fld id="{E9430038-0D16-47F3-99AC-2D9ED8E39F27}" type="slidenum">
              <a:rPr lang="en-US"/>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C74964F9-2EF9-48A7-9CC8-621EB979DADF}" type="slidenum">
              <a:rPr lang="en-US"/>
              <a:pPr>
                <a:defRPr/>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AC1432F5-45DF-4358-9468-EB93BA3A3AA6}"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en-US" dirty="0"/>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US" dirty="0"/>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B73FF9F8-9228-4225-86E4-6B01414083BB}"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2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2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2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27">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02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7" grpId="0" build="p">
        <p:tmplLst>
          <p:tmpl lvl="1">
            <p:tnLst>
              <p:par>
                <p:cTn presetID="1" presetClass="entr" presetSubtype="0" fill="hold" nodeType="clickEffect">
                  <p:stCondLst>
                    <p:cond delay="0"/>
                  </p:stCondLst>
                  <p:childTnLst>
                    <p:set>
                      <p:cBhvr>
                        <p:cTn dur="1" fill="hold">
                          <p:stCondLst>
                            <p:cond delay="0"/>
                          </p:stCondLst>
                        </p:cTn>
                        <p:tgtEl>
                          <p:spTgt spid="1027"/>
                        </p:tgtEl>
                        <p:attrNameLst>
                          <p:attrName>style.visibility</p:attrName>
                        </p:attrNameLst>
                      </p:cBhvr>
                      <p:to>
                        <p:strVal val="visible"/>
                      </p:to>
                    </p:set>
                  </p:childTnLst>
                </p:cTn>
              </p:par>
            </p:tnLst>
          </p:tmpl>
          <p:tmpl lvl="2">
            <p:tnLst>
              <p:par>
                <p:cTn presetID="1" presetClass="entr" presetSubtype="0" fill="hold" nodeType="clickEffect">
                  <p:stCondLst>
                    <p:cond delay="0"/>
                  </p:stCondLst>
                  <p:childTnLst>
                    <p:set>
                      <p:cBhvr>
                        <p:cTn dur="1" fill="hold">
                          <p:stCondLst>
                            <p:cond delay="0"/>
                          </p:stCondLst>
                        </p:cTn>
                        <p:tgtEl>
                          <p:spTgt spid="1027"/>
                        </p:tgtEl>
                        <p:attrNameLst>
                          <p:attrName>style.visibility</p:attrName>
                        </p:attrNameLst>
                      </p:cBhvr>
                      <p:to>
                        <p:strVal val="visible"/>
                      </p:to>
                    </p:set>
                  </p:childTnLst>
                </p:cTn>
              </p:par>
            </p:tnLst>
          </p:tmpl>
          <p:tmpl lvl="3">
            <p:tnLst>
              <p:par>
                <p:cTn presetID="1" presetClass="entr" presetSubtype="0" fill="hold" nodeType="clickEffect">
                  <p:stCondLst>
                    <p:cond delay="0"/>
                  </p:stCondLst>
                  <p:childTnLst>
                    <p:set>
                      <p:cBhvr>
                        <p:cTn dur="1" fill="hold">
                          <p:stCondLst>
                            <p:cond delay="0"/>
                          </p:stCondLst>
                        </p:cTn>
                        <p:tgtEl>
                          <p:spTgt spid="1027"/>
                        </p:tgtEl>
                        <p:attrNameLst>
                          <p:attrName>style.visibility</p:attrName>
                        </p:attrNameLst>
                      </p:cBhvr>
                      <p:to>
                        <p:strVal val="visible"/>
                      </p:to>
                    </p:set>
                  </p:childTnLst>
                </p:cTn>
              </p:par>
            </p:tnLst>
          </p:tmpl>
          <p:tmpl lvl="4">
            <p:tnLst>
              <p:par>
                <p:cTn presetID="1" presetClass="entr" presetSubtype="0" fill="hold" nodeType="clickEffect">
                  <p:stCondLst>
                    <p:cond delay="0"/>
                  </p:stCondLst>
                  <p:childTnLst>
                    <p:set>
                      <p:cBhvr>
                        <p:cTn dur="1" fill="hold">
                          <p:stCondLst>
                            <p:cond delay="0"/>
                          </p:stCondLst>
                        </p:cTn>
                        <p:tgtEl>
                          <p:spTgt spid="1027"/>
                        </p:tgtEl>
                        <p:attrNameLst>
                          <p:attrName>style.visibility</p:attrName>
                        </p:attrNameLst>
                      </p:cBhvr>
                      <p:to>
                        <p:strVal val="visible"/>
                      </p:to>
                    </p:set>
                  </p:childTnLst>
                </p:cTn>
              </p:par>
            </p:tnLst>
          </p:tmpl>
          <p:tmpl lvl="5">
            <p:tnLst>
              <p:par>
                <p:cTn presetID="1" presetClass="entr" presetSubtype="0" fill="hold" nodeType="clickEffect">
                  <p:stCondLst>
                    <p:cond delay="0"/>
                  </p:stCondLst>
                  <p:childTnLst>
                    <p:set>
                      <p:cBhvr>
                        <p:cTn dur="1" fill="hold">
                          <p:stCondLst>
                            <p:cond delay="0"/>
                          </p:stCondLst>
                        </p:cTn>
                        <p:tgtEl>
                          <p:spTgt spid="1027"/>
                        </p:tgtEl>
                        <p:attrNameLst>
                          <p:attrName>style.visibility</p:attrName>
                        </p:attrNameLst>
                      </p:cBhvr>
                      <p:to>
                        <p:strVal val="visible"/>
                      </p:to>
                    </p:set>
                  </p:childTnLst>
                </p:cTn>
              </p:par>
            </p:tnLst>
          </p:tmpl>
        </p:tmplLst>
      </p:bldP>
    </p:bldLst>
  </p:timing>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3" Type="http://schemas.openxmlformats.org/officeDocument/2006/relationships/image" Target="../media/image9.wmf"/><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10.gif"/><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11.wmf"/><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12.wmf"/><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image" Target="../media/image14.wmf"/><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image" Target="../media/image15.wmf"/><Relationship Id="rId2" Type="http://schemas.openxmlformats.org/officeDocument/2006/relationships/notesSlide" Target="../notesSlides/notesSlide37.xml"/><Relationship Id="rId1" Type="http://schemas.openxmlformats.org/officeDocument/2006/relationships/slideLayout" Target="../slideLayouts/slideLayout3.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image" Target="../media/image16.wmf"/><Relationship Id="rId1" Type="http://schemas.openxmlformats.org/officeDocument/2006/relationships/slideLayout" Target="../slideLayouts/slideLayout3.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Tenure Workshop</a:t>
            </a:r>
            <a:endParaRPr lang="en-US" dirty="0"/>
          </a:p>
        </p:txBody>
      </p:sp>
      <p:sp>
        <p:nvSpPr>
          <p:cNvPr id="3" name="Subtitle 2"/>
          <p:cNvSpPr>
            <a:spLocks noGrp="1"/>
          </p:cNvSpPr>
          <p:nvPr>
            <p:ph type="subTitle" idx="1"/>
          </p:nvPr>
        </p:nvSpPr>
        <p:spPr/>
        <p:txBody>
          <a:bodyPr/>
          <a:lstStyle/>
          <a:p>
            <a:r>
              <a:rPr lang="en-US" dirty="0" smtClean="0"/>
              <a:t>May, 2013</a:t>
            </a:r>
          </a:p>
          <a:p>
            <a:r>
              <a:rPr lang="en-US" dirty="0" smtClean="0"/>
              <a:t>Dr. Laura MacDonald</a:t>
            </a:r>
          </a:p>
          <a:p>
            <a:r>
              <a:rPr lang="en-US" dirty="0" smtClean="0"/>
              <a:t>Associate Professor</a:t>
            </a:r>
          </a:p>
        </p:txBody>
      </p:sp>
      <p:pic>
        <p:nvPicPr>
          <p:cNvPr id="2050" name="Picture 2" descr="C:\Documents and Settings\lmacdonald\Local Settings\Temporary Internet Files\Content.IE5\3XOHL1NC\MC900305625[1].wmf"/>
          <p:cNvPicPr>
            <a:picLocks noChangeAspect="1" noChangeArrowheads="1"/>
          </p:cNvPicPr>
          <p:nvPr/>
        </p:nvPicPr>
        <p:blipFill>
          <a:blip r:embed="rId3" cstate="print"/>
          <a:srcRect/>
          <a:stretch>
            <a:fillRect/>
          </a:stretch>
        </p:blipFill>
        <p:spPr bwMode="auto">
          <a:xfrm>
            <a:off x="6660232" y="548680"/>
            <a:ext cx="1810512" cy="1475842"/>
          </a:xfrm>
          <a:prstGeom prst="rect">
            <a:avLst/>
          </a:prstGeom>
          <a:noFill/>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Going up Early</a:t>
            </a:r>
            <a:endParaRPr lang="en-US" dirty="0"/>
          </a:p>
        </p:txBody>
      </p:sp>
      <p:sp>
        <p:nvSpPr>
          <p:cNvPr id="4" name="Content Placeholder 3"/>
          <p:cNvSpPr>
            <a:spLocks noGrp="1"/>
          </p:cNvSpPr>
          <p:nvPr>
            <p:ph sz="half" idx="1"/>
          </p:nvPr>
        </p:nvSpPr>
        <p:spPr>
          <a:xfrm>
            <a:off x="457200" y="1196752"/>
            <a:ext cx="4038600" cy="4929411"/>
          </a:xfrm>
        </p:spPr>
        <p:txBody>
          <a:bodyPr/>
          <a:lstStyle/>
          <a:p>
            <a:r>
              <a:rPr lang="en-US" dirty="0" smtClean="0"/>
              <a:t>Hurdle is same, just less time to achieve it</a:t>
            </a:r>
          </a:p>
          <a:p>
            <a:r>
              <a:rPr lang="en-US" dirty="0" smtClean="0"/>
              <a:t>Committee Members wonder what is the rush?</a:t>
            </a:r>
          </a:p>
          <a:p>
            <a:r>
              <a:rPr lang="en-US" dirty="0" smtClean="0"/>
              <a:t>Will decrease # of CDI you get over lifetime, so can affect total salary earned.</a:t>
            </a:r>
          </a:p>
          <a:p>
            <a:r>
              <a:rPr lang="en-US" dirty="0" smtClean="0"/>
              <a:t>Risk: only get one shot at this!</a:t>
            </a:r>
          </a:p>
          <a:p>
            <a:endParaRPr lang="en-US" dirty="0"/>
          </a:p>
        </p:txBody>
      </p:sp>
      <p:sp>
        <p:nvSpPr>
          <p:cNvPr id="5" name="Content Placeholder 4"/>
          <p:cNvSpPr>
            <a:spLocks noGrp="1"/>
          </p:cNvSpPr>
          <p:nvPr>
            <p:ph sz="half" idx="2"/>
          </p:nvPr>
        </p:nvSpPr>
        <p:spPr>
          <a:xfrm>
            <a:off x="4648200" y="1196752"/>
            <a:ext cx="4038600" cy="5256584"/>
          </a:xfrm>
        </p:spPr>
        <p:txBody>
          <a:bodyPr/>
          <a:lstStyle/>
          <a:p>
            <a:r>
              <a:rPr lang="en-US" dirty="0" smtClean="0"/>
              <a:t>Successful situations for going up early:</a:t>
            </a:r>
          </a:p>
          <a:p>
            <a:pPr lvl="1"/>
            <a:r>
              <a:rPr lang="en-US" dirty="0" smtClean="0"/>
              <a:t>Appointment to tenure track with already strong record of accomplishments and have achieved more since joining WLU</a:t>
            </a:r>
          </a:p>
          <a:p>
            <a:pPr lvl="1"/>
            <a:r>
              <a:rPr lang="en-US" dirty="0" smtClean="0"/>
              <a:t>Have had several extensions due to mat/pat leaves, have enough to meet hurdle</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Steps in the Process</a:t>
            </a:r>
            <a:endParaRPr lang="en-US" dirty="0"/>
          </a:p>
        </p:txBody>
      </p:sp>
      <p:sp>
        <p:nvSpPr>
          <p:cNvPr id="6" name="TextBox 5"/>
          <p:cNvSpPr txBox="1"/>
          <p:nvPr/>
        </p:nvSpPr>
        <p:spPr>
          <a:xfrm>
            <a:off x="251520" y="1196752"/>
            <a:ext cx="2160240" cy="2554545"/>
          </a:xfrm>
          <a:prstGeom prst="rect">
            <a:avLst/>
          </a:prstGeom>
          <a:solidFill>
            <a:srgbClr val="92D050"/>
          </a:solidFill>
        </p:spPr>
        <p:txBody>
          <a:bodyPr wrap="square" rtlCol="0">
            <a:spAutoFit/>
          </a:bodyPr>
          <a:lstStyle/>
          <a:p>
            <a:r>
              <a:rPr lang="en-US" dirty="0" smtClean="0"/>
              <a:t>Candidate applies to Chair of Dept. APC by Sept 15.</a:t>
            </a:r>
          </a:p>
          <a:p>
            <a:r>
              <a:rPr lang="en-US" sz="2000" dirty="0" smtClean="0"/>
              <a:t>[cc the Dean]</a:t>
            </a:r>
            <a:endParaRPr lang="en-US" sz="2000" dirty="0"/>
          </a:p>
        </p:txBody>
      </p:sp>
      <p:cxnSp>
        <p:nvCxnSpPr>
          <p:cNvPr id="8" name="Straight Arrow Connector 7"/>
          <p:cNvCxnSpPr/>
          <p:nvPr/>
        </p:nvCxnSpPr>
        <p:spPr>
          <a:xfrm rot="16200000">
            <a:off x="2699792" y="1772816"/>
            <a:ext cx="0" cy="576064"/>
          </a:xfrm>
          <a:prstGeom prst="straightConnector1">
            <a:avLst/>
          </a:prstGeom>
          <a:ln>
            <a:tailEnd type="arrow"/>
          </a:ln>
        </p:spPr>
        <p:style>
          <a:lnRef idx="3">
            <a:schemeClr val="accent6"/>
          </a:lnRef>
          <a:fillRef idx="0">
            <a:schemeClr val="accent6"/>
          </a:fillRef>
          <a:effectRef idx="2">
            <a:schemeClr val="accent6"/>
          </a:effectRef>
          <a:fontRef idx="minor">
            <a:schemeClr val="tx1"/>
          </a:fontRef>
        </p:style>
      </p:cxnSp>
      <p:sp>
        <p:nvSpPr>
          <p:cNvPr id="9" name="TextBox 8"/>
          <p:cNvSpPr txBox="1"/>
          <p:nvPr/>
        </p:nvSpPr>
        <p:spPr>
          <a:xfrm>
            <a:off x="2987824" y="1340768"/>
            <a:ext cx="3168352" cy="1384995"/>
          </a:xfrm>
          <a:prstGeom prst="rect">
            <a:avLst/>
          </a:prstGeom>
          <a:solidFill>
            <a:srgbClr val="FF0000"/>
          </a:solidFill>
        </p:spPr>
        <p:txBody>
          <a:bodyPr wrap="square" rtlCol="0">
            <a:spAutoFit/>
          </a:bodyPr>
          <a:lstStyle/>
          <a:p>
            <a:r>
              <a:rPr lang="en-US" dirty="0" smtClean="0"/>
              <a:t>Dept. APC meet and recommends to SPAT</a:t>
            </a:r>
            <a:endParaRPr lang="en-US" sz="2000" dirty="0"/>
          </a:p>
        </p:txBody>
      </p:sp>
      <p:cxnSp>
        <p:nvCxnSpPr>
          <p:cNvPr id="7" name="Straight Arrow Connector 6"/>
          <p:cNvCxnSpPr/>
          <p:nvPr/>
        </p:nvCxnSpPr>
        <p:spPr>
          <a:xfrm>
            <a:off x="4355976" y="2708920"/>
            <a:ext cx="0" cy="576064"/>
          </a:xfrm>
          <a:prstGeom prst="straightConnector1">
            <a:avLst/>
          </a:prstGeom>
          <a:ln>
            <a:tailEnd type="arrow"/>
          </a:ln>
        </p:spPr>
        <p:style>
          <a:lnRef idx="3">
            <a:schemeClr val="accent6"/>
          </a:lnRef>
          <a:fillRef idx="0">
            <a:schemeClr val="accent6"/>
          </a:fillRef>
          <a:effectRef idx="2">
            <a:schemeClr val="accent6"/>
          </a:effectRef>
          <a:fontRef idx="minor">
            <a:schemeClr val="tx1"/>
          </a:fontRef>
        </p:style>
      </p:cxnSp>
      <p:sp>
        <p:nvSpPr>
          <p:cNvPr id="10" name="TextBox 9"/>
          <p:cNvSpPr txBox="1"/>
          <p:nvPr/>
        </p:nvSpPr>
        <p:spPr>
          <a:xfrm>
            <a:off x="3059832" y="3284984"/>
            <a:ext cx="3168352" cy="1384995"/>
          </a:xfrm>
          <a:prstGeom prst="rect">
            <a:avLst/>
          </a:prstGeom>
          <a:solidFill>
            <a:srgbClr val="FFC000"/>
          </a:solidFill>
        </p:spPr>
        <p:txBody>
          <a:bodyPr wrap="square" rtlCol="0">
            <a:spAutoFit/>
          </a:bodyPr>
          <a:lstStyle/>
          <a:p>
            <a:r>
              <a:rPr lang="en-US" dirty="0" smtClean="0"/>
              <a:t>SPAT meets and recommends to President</a:t>
            </a:r>
            <a:endParaRPr lang="en-US" sz="2000" dirty="0"/>
          </a:p>
        </p:txBody>
      </p:sp>
      <p:cxnSp>
        <p:nvCxnSpPr>
          <p:cNvPr id="11" name="Straight Arrow Connector 10"/>
          <p:cNvCxnSpPr/>
          <p:nvPr/>
        </p:nvCxnSpPr>
        <p:spPr>
          <a:xfrm>
            <a:off x="4355976" y="4653136"/>
            <a:ext cx="0" cy="576064"/>
          </a:xfrm>
          <a:prstGeom prst="straightConnector1">
            <a:avLst/>
          </a:prstGeom>
          <a:ln>
            <a:tailEnd type="arrow"/>
          </a:ln>
        </p:spPr>
        <p:style>
          <a:lnRef idx="3">
            <a:schemeClr val="accent6"/>
          </a:lnRef>
          <a:fillRef idx="0">
            <a:schemeClr val="accent6"/>
          </a:fillRef>
          <a:effectRef idx="2">
            <a:schemeClr val="accent6"/>
          </a:effectRef>
          <a:fontRef idx="minor">
            <a:schemeClr val="tx1"/>
          </a:fontRef>
        </p:style>
      </p:cxnSp>
      <p:sp>
        <p:nvSpPr>
          <p:cNvPr id="13" name="TextBox 12"/>
          <p:cNvSpPr txBox="1"/>
          <p:nvPr/>
        </p:nvSpPr>
        <p:spPr>
          <a:xfrm>
            <a:off x="3059832" y="5229200"/>
            <a:ext cx="3456384" cy="1384995"/>
          </a:xfrm>
          <a:prstGeom prst="rect">
            <a:avLst/>
          </a:prstGeom>
          <a:solidFill>
            <a:srgbClr val="00B0F0"/>
          </a:solidFill>
        </p:spPr>
        <p:txBody>
          <a:bodyPr wrap="square" rtlCol="0">
            <a:spAutoFit/>
          </a:bodyPr>
          <a:lstStyle/>
          <a:p>
            <a:r>
              <a:rPr lang="en-US" dirty="0" smtClean="0"/>
              <a:t>President recommends to Board of Governors</a:t>
            </a:r>
            <a:endParaRPr lang="en-US" sz="2000" dirty="0"/>
          </a:p>
        </p:txBody>
      </p:sp>
      <p:sp>
        <p:nvSpPr>
          <p:cNvPr id="14" name="TextBox 13"/>
          <p:cNvSpPr txBox="1"/>
          <p:nvPr/>
        </p:nvSpPr>
        <p:spPr>
          <a:xfrm>
            <a:off x="6516216" y="1556792"/>
            <a:ext cx="1512168" cy="954107"/>
          </a:xfrm>
          <a:prstGeom prst="rect">
            <a:avLst/>
          </a:prstGeom>
          <a:solidFill>
            <a:schemeClr val="accent1">
              <a:lumMod val="75000"/>
            </a:schemeClr>
          </a:solidFill>
        </p:spPr>
        <p:txBody>
          <a:bodyPr wrap="square" rtlCol="0">
            <a:spAutoFit/>
          </a:bodyPr>
          <a:lstStyle/>
          <a:p>
            <a:r>
              <a:rPr lang="en-US" dirty="0" smtClean="0"/>
              <a:t>Stage 1</a:t>
            </a:r>
          </a:p>
          <a:p>
            <a:r>
              <a:rPr lang="en-US" dirty="0" smtClean="0"/>
              <a:t>Dept.</a:t>
            </a:r>
            <a:endParaRPr lang="en-US" dirty="0"/>
          </a:p>
        </p:txBody>
      </p:sp>
      <p:sp>
        <p:nvSpPr>
          <p:cNvPr id="15" name="TextBox 14"/>
          <p:cNvSpPr txBox="1"/>
          <p:nvPr/>
        </p:nvSpPr>
        <p:spPr>
          <a:xfrm>
            <a:off x="6516216" y="3356992"/>
            <a:ext cx="1512168" cy="954107"/>
          </a:xfrm>
          <a:prstGeom prst="rect">
            <a:avLst/>
          </a:prstGeom>
          <a:solidFill>
            <a:schemeClr val="accent1">
              <a:lumMod val="75000"/>
            </a:schemeClr>
          </a:solidFill>
        </p:spPr>
        <p:txBody>
          <a:bodyPr wrap="square" rtlCol="0">
            <a:spAutoFit/>
          </a:bodyPr>
          <a:lstStyle/>
          <a:p>
            <a:r>
              <a:rPr lang="en-US" dirty="0" smtClean="0"/>
              <a:t>Stage 2</a:t>
            </a:r>
          </a:p>
          <a:p>
            <a:r>
              <a:rPr lang="en-US" dirty="0" smtClean="0"/>
              <a:t>SPAT</a:t>
            </a:r>
            <a:endParaRPr lang="en-US" dirty="0"/>
          </a:p>
        </p:txBody>
      </p:sp>
      <p:sp>
        <p:nvSpPr>
          <p:cNvPr id="16" name="TextBox 15"/>
          <p:cNvSpPr txBox="1"/>
          <p:nvPr/>
        </p:nvSpPr>
        <p:spPr>
          <a:xfrm>
            <a:off x="6804248" y="5229200"/>
            <a:ext cx="1763688" cy="1384995"/>
          </a:xfrm>
          <a:prstGeom prst="rect">
            <a:avLst/>
          </a:prstGeom>
          <a:solidFill>
            <a:schemeClr val="accent1">
              <a:lumMod val="75000"/>
            </a:schemeClr>
          </a:solidFill>
        </p:spPr>
        <p:txBody>
          <a:bodyPr wrap="square" rtlCol="0">
            <a:spAutoFit/>
          </a:bodyPr>
          <a:lstStyle/>
          <a:p>
            <a:r>
              <a:rPr lang="en-US" dirty="0" smtClean="0"/>
              <a:t>Stage 3 President</a:t>
            </a:r>
          </a:p>
          <a:p>
            <a:r>
              <a:rPr lang="en-US" dirty="0" smtClean="0"/>
              <a:t>&amp; B of G</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Stage 1- Department</a:t>
            </a:r>
            <a:endParaRPr lang="en-US" dirty="0"/>
          </a:p>
        </p:txBody>
      </p:sp>
      <p:sp>
        <p:nvSpPr>
          <p:cNvPr id="6" name="TextBox 5"/>
          <p:cNvSpPr txBox="1"/>
          <p:nvPr/>
        </p:nvSpPr>
        <p:spPr>
          <a:xfrm>
            <a:off x="179512" y="1196752"/>
            <a:ext cx="1656184" cy="3046988"/>
          </a:xfrm>
          <a:prstGeom prst="rect">
            <a:avLst/>
          </a:prstGeom>
          <a:solidFill>
            <a:srgbClr val="92D050"/>
          </a:solidFill>
        </p:spPr>
        <p:txBody>
          <a:bodyPr wrap="square" rtlCol="0">
            <a:spAutoFit/>
          </a:bodyPr>
          <a:lstStyle/>
          <a:p>
            <a:r>
              <a:rPr lang="en-US" sz="2400" dirty="0" smtClean="0"/>
              <a:t>Candidate applies to Chair of Dept. APC by Sept 15.</a:t>
            </a:r>
          </a:p>
          <a:p>
            <a:r>
              <a:rPr lang="en-US" sz="2400" dirty="0" smtClean="0"/>
              <a:t>[cc the Dean]</a:t>
            </a:r>
            <a:endParaRPr lang="en-US" sz="2400" dirty="0"/>
          </a:p>
        </p:txBody>
      </p:sp>
      <p:sp>
        <p:nvSpPr>
          <p:cNvPr id="9" name="TextBox 8"/>
          <p:cNvSpPr txBox="1"/>
          <p:nvPr/>
        </p:nvSpPr>
        <p:spPr>
          <a:xfrm>
            <a:off x="6444208" y="2132856"/>
            <a:ext cx="2520280" cy="2677656"/>
          </a:xfrm>
          <a:prstGeom prst="rect">
            <a:avLst/>
          </a:prstGeom>
          <a:solidFill>
            <a:srgbClr val="FF3300"/>
          </a:solidFill>
        </p:spPr>
        <p:txBody>
          <a:bodyPr wrap="square" rtlCol="0">
            <a:spAutoFit/>
          </a:bodyPr>
          <a:lstStyle/>
          <a:p>
            <a:r>
              <a:rPr lang="en-US" sz="2400" dirty="0" smtClean="0"/>
              <a:t>Dept. APC meets and makes it recommendation &amp; report to SPAT by Oct 15.</a:t>
            </a:r>
          </a:p>
          <a:p>
            <a:r>
              <a:rPr lang="en-US" sz="2400" dirty="0" smtClean="0"/>
              <a:t>S15.4.3, .5 &amp; .6</a:t>
            </a:r>
            <a:endParaRPr lang="en-US" sz="2400" dirty="0"/>
          </a:p>
        </p:txBody>
      </p:sp>
      <p:cxnSp>
        <p:nvCxnSpPr>
          <p:cNvPr id="11" name="Elbow Connector 10"/>
          <p:cNvCxnSpPr>
            <a:stCxn id="6" idx="3"/>
          </p:cNvCxnSpPr>
          <p:nvPr/>
        </p:nvCxnSpPr>
        <p:spPr>
          <a:xfrm>
            <a:off x="1835696" y="2720246"/>
            <a:ext cx="4680520" cy="1428834"/>
          </a:xfrm>
          <a:prstGeom prst="bentConnector3">
            <a:avLst>
              <a:gd name="adj1" fmla="val 50000"/>
            </a:avLst>
          </a:prstGeom>
          <a:ln w="41275" cmpd="sng">
            <a:solidFill>
              <a:srgbClr val="00B050"/>
            </a:solidFill>
            <a:tailEnd type="arrow"/>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p:nvPr/>
        </p:nvCxnSpPr>
        <p:spPr>
          <a:xfrm flipV="1">
            <a:off x="2843808" y="2708920"/>
            <a:ext cx="0" cy="648072"/>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7" name="TextBox 16"/>
          <p:cNvSpPr txBox="1"/>
          <p:nvPr/>
        </p:nvSpPr>
        <p:spPr>
          <a:xfrm>
            <a:off x="1979712" y="3284984"/>
            <a:ext cx="1728192" cy="3416320"/>
          </a:xfrm>
          <a:prstGeom prst="rect">
            <a:avLst/>
          </a:prstGeom>
          <a:solidFill>
            <a:srgbClr val="CCFFCC"/>
          </a:solidFill>
        </p:spPr>
        <p:txBody>
          <a:bodyPr wrap="square" rtlCol="0">
            <a:spAutoFit/>
          </a:bodyPr>
          <a:lstStyle/>
          <a:p>
            <a:r>
              <a:rPr lang="en-US" sz="1800" dirty="0" smtClean="0">
                <a:latin typeface="Times New Roman" pitchFamily="18" charset="0"/>
                <a:cs typeface="Times New Roman" pitchFamily="18" charset="0"/>
              </a:rPr>
              <a:t>Candidate receives invitation to appear (S15.4.3)</a:t>
            </a:r>
          </a:p>
          <a:p>
            <a:pPr>
              <a:buFont typeface="Arial" pitchFamily="34" charset="0"/>
              <a:buChar char="•"/>
            </a:pPr>
            <a:r>
              <a:rPr lang="en-US" sz="1800" dirty="0" smtClean="0">
                <a:latin typeface="Times New Roman" pitchFamily="18" charset="0"/>
                <a:cs typeface="Times New Roman" pitchFamily="18" charset="0"/>
              </a:rPr>
              <a:t>Most do not</a:t>
            </a:r>
          </a:p>
          <a:p>
            <a:pPr>
              <a:buFont typeface="Arial" pitchFamily="34" charset="0"/>
              <a:buChar char="•"/>
            </a:pPr>
            <a:r>
              <a:rPr lang="en-US" sz="1800" dirty="0" smtClean="0">
                <a:latin typeface="Times New Roman" pitchFamily="18" charset="0"/>
                <a:cs typeface="Times New Roman" pitchFamily="18" charset="0"/>
              </a:rPr>
              <a:t>Some appear with WLUFA rep</a:t>
            </a:r>
          </a:p>
          <a:p>
            <a:pPr>
              <a:buFont typeface="Arial" pitchFamily="34" charset="0"/>
              <a:buChar char="•"/>
            </a:pPr>
            <a:r>
              <a:rPr lang="en-US" sz="1800" dirty="0" smtClean="0">
                <a:latin typeface="Times New Roman" pitchFamily="18" charset="0"/>
                <a:cs typeface="Times New Roman" pitchFamily="18" charset="0"/>
              </a:rPr>
              <a:t>Some submit additional information by letter</a:t>
            </a:r>
            <a:endParaRPr lang="en-US" sz="1800" dirty="0">
              <a:latin typeface="Times New Roman" pitchFamily="18" charset="0"/>
              <a:cs typeface="Times New Roman" pitchFamily="18" charset="0"/>
            </a:endParaRPr>
          </a:p>
        </p:txBody>
      </p:sp>
      <p:sp>
        <p:nvSpPr>
          <p:cNvPr id="21" name="TextBox 20"/>
          <p:cNvSpPr txBox="1"/>
          <p:nvPr/>
        </p:nvSpPr>
        <p:spPr>
          <a:xfrm>
            <a:off x="3131840" y="1196752"/>
            <a:ext cx="2016224" cy="923330"/>
          </a:xfrm>
          <a:prstGeom prst="rect">
            <a:avLst/>
          </a:prstGeom>
          <a:solidFill>
            <a:srgbClr val="CCFFCC"/>
          </a:solidFill>
        </p:spPr>
        <p:txBody>
          <a:bodyPr wrap="square" rtlCol="0">
            <a:spAutoFit/>
          </a:bodyPr>
          <a:lstStyle/>
          <a:p>
            <a:r>
              <a:rPr lang="en-US" sz="1800" dirty="0" smtClean="0">
                <a:latin typeface="Times New Roman" pitchFamily="18" charset="0"/>
                <a:cs typeface="Times New Roman" pitchFamily="18" charset="0"/>
              </a:rPr>
              <a:t>DAPC may request additional info (S15.4.3)</a:t>
            </a:r>
            <a:endParaRPr lang="en-US" sz="1800" dirty="0">
              <a:latin typeface="Times New Roman" pitchFamily="18" charset="0"/>
              <a:cs typeface="Times New Roman" pitchFamily="18" charset="0"/>
            </a:endParaRPr>
          </a:p>
        </p:txBody>
      </p:sp>
      <p:cxnSp>
        <p:nvCxnSpPr>
          <p:cNvPr id="23" name="Straight Arrow Connector 22"/>
          <p:cNvCxnSpPr/>
          <p:nvPr/>
        </p:nvCxnSpPr>
        <p:spPr>
          <a:xfrm>
            <a:off x="3563888" y="2132856"/>
            <a:ext cx="0" cy="576064"/>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26" name="TextBox 25"/>
          <p:cNvSpPr txBox="1"/>
          <p:nvPr/>
        </p:nvSpPr>
        <p:spPr>
          <a:xfrm>
            <a:off x="4067944" y="4509120"/>
            <a:ext cx="2016224" cy="2031325"/>
          </a:xfrm>
          <a:prstGeom prst="rect">
            <a:avLst/>
          </a:prstGeom>
          <a:solidFill>
            <a:srgbClr val="CCFFCC"/>
          </a:solidFill>
        </p:spPr>
        <p:txBody>
          <a:bodyPr wrap="square" rtlCol="0">
            <a:spAutoFit/>
          </a:bodyPr>
          <a:lstStyle/>
          <a:p>
            <a:r>
              <a:rPr lang="en-US" sz="1800" dirty="0" smtClean="0">
                <a:latin typeface="Times New Roman" pitchFamily="18" charset="0"/>
                <a:cs typeface="Times New Roman" pitchFamily="18" charset="0"/>
              </a:rPr>
              <a:t>DAPC may request you to respond if any negative information is presented (S15.4.3)</a:t>
            </a:r>
          </a:p>
          <a:p>
            <a:r>
              <a:rPr lang="en-US" sz="1800" dirty="0" smtClean="0">
                <a:latin typeface="Times New Roman" pitchFamily="18" charset="0"/>
                <a:cs typeface="Times New Roman" pitchFamily="18" charset="0"/>
              </a:rPr>
              <a:t>-good to appear and bring WLUFA rep</a:t>
            </a:r>
            <a:endParaRPr lang="en-US" sz="1800" dirty="0">
              <a:latin typeface="Times New Roman" pitchFamily="18" charset="0"/>
              <a:cs typeface="Times New Roman" pitchFamily="18" charset="0"/>
            </a:endParaRPr>
          </a:p>
        </p:txBody>
      </p:sp>
      <p:cxnSp>
        <p:nvCxnSpPr>
          <p:cNvPr id="28" name="Straight Arrow Connector 27"/>
          <p:cNvCxnSpPr/>
          <p:nvPr/>
        </p:nvCxnSpPr>
        <p:spPr>
          <a:xfrm flipV="1">
            <a:off x="4860032" y="4149080"/>
            <a:ext cx="0" cy="360040"/>
          </a:xfrm>
          <a:prstGeom prst="straightConnector1">
            <a:avLst/>
          </a:prstGeom>
          <a:ln>
            <a:solidFill>
              <a:srgbClr val="FF3300"/>
            </a:solidFill>
            <a:tailEnd type="arrow"/>
          </a:ln>
        </p:spPr>
        <p:style>
          <a:lnRef idx="1">
            <a:schemeClr val="accent1"/>
          </a:lnRef>
          <a:fillRef idx="0">
            <a:schemeClr val="accent1"/>
          </a:fillRef>
          <a:effectRef idx="0">
            <a:schemeClr val="accent1"/>
          </a:effectRef>
          <a:fontRef idx="minor">
            <a:schemeClr val="tx1"/>
          </a:fontRef>
        </p:style>
      </p:cxnSp>
      <p:cxnSp>
        <p:nvCxnSpPr>
          <p:cNvPr id="34" name="Straight Arrow Connector 33"/>
          <p:cNvCxnSpPr/>
          <p:nvPr/>
        </p:nvCxnSpPr>
        <p:spPr>
          <a:xfrm>
            <a:off x="7020272" y="4797152"/>
            <a:ext cx="0" cy="432048"/>
          </a:xfrm>
          <a:prstGeom prst="straightConnector1">
            <a:avLst/>
          </a:prstGeom>
          <a:ln w="25400">
            <a:solidFill>
              <a:srgbClr val="92D050"/>
            </a:solidFill>
            <a:tailEnd type="arrow"/>
          </a:ln>
        </p:spPr>
        <p:style>
          <a:lnRef idx="1">
            <a:schemeClr val="accent1"/>
          </a:lnRef>
          <a:fillRef idx="0">
            <a:schemeClr val="accent1"/>
          </a:fillRef>
          <a:effectRef idx="0">
            <a:schemeClr val="accent1"/>
          </a:effectRef>
          <a:fontRef idx="minor">
            <a:schemeClr val="tx1"/>
          </a:fontRef>
        </p:style>
      </p:cxnSp>
      <p:sp>
        <p:nvSpPr>
          <p:cNvPr id="35" name="TextBox 34"/>
          <p:cNvSpPr txBox="1"/>
          <p:nvPr/>
        </p:nvSpPr>
        <p:spPr>
          <a:xfrm>
            <a:off x="6588224" y="5229200"/>
            <a:ext cx="2304256" cy="1323439"/>
          </a:xfrm>
          <a:prstGeom prst="rect">
            <a:avLst/>
          </a:prstGeom>
          <a:solidFill>
            <a:srgbClr val="92D050"/>
          </a:solidFill>
        </p:spPr>
        <p:txBody>
          <a:bodyPr wrap="square" rtlCol="0">
            <a:spAutoFit/>
          </a:bodyPr>
          <a:lstStyle/>
          <a:p>
            <a:r>
              <a:rPr lang="en-US" sz="1600" dirty="0" smtClean="0">
                <a:latin typeface="Times New Roman" pitchFamily="18" charset="0"/>
                <a:cs typeface="Times New Roman" pitchFamily="18" charset="0"/>
              </a:rPr>
              <a:t>Candidate receives copy of letter – decision, vote count,  reasons</a:t>
            </a:r>
          </a:p>
          <a:p>
            <a:pPr>
              <a:buFont typeface="Arial" pitchFamily="34" charset="0"/>
              <a:buChar char="•"/>
            </a:pPr>
            <a:r>
              <a:rPr lang="en-US" sz="1600" dirty="0" smtClean="0">
                <a:latin typeface="Times New Roman" pitchFamily="18" charset="0"/>
                <a:cs typeface="Times New Roman" pitchFamily="18" charset="0"/>
              </a:rPr>
              <a:t>Contact WLUFA if negative votes</a:t>
            </a:r>
            <a:endParaRPr lang="en-US" sz="16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DAPC Procedures S 15.4.3</a:t>
            </a:r>
            <a:endParaRPr lang="en-US" dirty="0"/>
          </a:p>
        </p:txBody>
      </p:sp>
      <p:sp>
        <p:nvSpPr>
          <p:cNvPr id="4" name="Content Placeholder 3"/>
          <p:cNvSpPr>
            <a:spLocks noGrp="1"/>
          </p:cNvSpPr>
          <p:nvPr>
            <p:ph idx="1"/>
          </p:nvPr>
        </p:nvSpPr>
        <p:spPr>
          <a:xfrm>
            <a:off x="457200" y="1196752"/>
            <a:ext cx="8229600" cy="4929411"/>
          </a:xfrm>
        </p:spPr>
        <p:txBody>
          <a:bodyPr/>
          <a:lstStyle/>
          <a:p>
            <a:r>
              <a:rPr lang="en-US" sz="2400" dirty="0" smtClean="0">
                <a:latin typeface="Times New Roman" pitchFamily="18" charset="0"/>
                <a:cs typeface="Times New Roman" pitchFamily="18" charset="0"/>
              </a:rPr>
              <a:t>Member shall be </a:t>
            </a:r>
          </a:p>
          <a:p>
            <a:r>
              <a:rPr lang="en-US" sz="2400" dirty="0" smtClean="0">
                <a:latin typeface="Times New Roman" pitchFamily="18" charset="0"/>
                <a:cs typeface="Times New Roman" pitchFamily="18" charset="0"/>
              </a:rPr>
              <a:t>invited to appear before DAPC to present any further evidence and/or supporting information, oral and/or written, he/she deems appropriate. </a:t>
            </a:r>
          </a:p>
          <a:p>
            <a:r>
              <a:rPr lang="en-US" sz="2400" dirty="0" smtClean="0">
                <a:latin typeface="Times New Roman" pitchFamily="18" charset="0"/>
                <a:cs typeface="Times New Roman" pitchFamily="18" charset="0"/>
              </a:rPr>
              <a:t>DAPC shall request from the Member any further information it deems necessary or relevant to make a recommendation. </a:t>
            </a:r>
          </a:p>
          <a:p>
            <a:r>
              <a:rPr lang="en-US" sz="2400" dirty="0" smtClean="0">
                <a:latin typeface="Times New Roman" pitchFamily="18" charset="0"/>
                <a:cs typeface="Times New Roman" pitchFamily="18" charset="0"/>
              </a:rPr>
              <a:t>The Member shall have the right to be accompanied by a representative of his/her choice. </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DAPC Procedures S 15.4.3</a:t>
            </a:r>
            <a:endParaRPr lang="en-US" dirty="0"/>
          </a:p>
        </p:txBody>
      </p:sp>
      <p:sp>
        <p:nvSpPr>
          <p:cNvPr id="4" name="Content Placeholder 3"/>
          <p:cNvSpPr>
            <a:spLocks noGrp="1"/>
          </p:cNvSpPr>
          <p:nvPr>
            <p:ph idx="1"/>
          </p:nvPr>
        </p:nvSpPr>
        <p:spPr>
          <a:xfrm>
            <a:off x="457200" y="1196752"/>
            <a:ext cx="8229600" cy="4929411"/>
          </a:xfrm>
        </p:spPr>
        <p:txBody>
          <a:bodyPr/>
          <a:lstStyle/>
          <a:p>
            <a:r>
              <a:rPr lang="en-US" sz="2400" dirty="0" smtClean="0">
                <a:latin typeface="Times New Roman" pitchFamily="18" charset="0"/>
                <a:cs typeface="Times New Roman" pitchFamily="18" charset="0"/>
              </a:rPr>
              <a:t>DAPC shall assess the Member's overall record of performance using the appropriate conditions and criteria pursuant to this Article. </a:t>
            </a:r>
          </a:p>
          <a:p>
            <a:pPr lvl="1"/>
            <a:r>
              <a:rPr lang="en-US" sz="2000" dirty="0" smtClean="0">
                <a:latin typeface="Times New Roman" pitchFamily="18" charset="0"/>
                <a:cs typeface="Times New Roman" pitchFamily="18" charset="0"/>
              </a:rPr>
              <a:t>In the event any negative information is presented to the Committee, the Member shall be provided with such information in writing and shall be provided (prior to any vote being taken by the Committee) with a reasonable opportunity of responding to such negative information. </a:t>
            </a:r>
          </a:p>
          <a:p>
            <a:r>
              <a:rPr lang="en-US" sz="2400" dirty="0" smtClean="0">
                <a:latin typeface="Times New Roman" pitchFamily="18" charset="0"/>
                <a:cs typeface="Times New Roman" pitchFamily="18" charset="0"/>
              </a:rPr>
              <a:t>A recommendation of the DAPC shall be based </a:t>
            </a:r>
            <a:r>
              <a:rPr lang="en-US" sz="2400" b="1" u="sng" dirty="0" smtClean="0">
                <a:latin typeface="Times New Roman" pitchFamily="18" charset="0"/>
                <a:cs typeface="Times New Roman" pitchFamily="18" charset="0"/>
              </a:rPr>
              <a:t>only on documentation presented pursuant to this clause and clauses 15.4.1, and 15.4.2. </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DAPC Procedures S15.4.3</a:t>
            </a:r>
            <a:endParaRPr lang="en-US" dirty="0"/>
          </a:p>
        </p:txBody>
      </p:sp>
      <p:sp>
        <p:nvSpPr>
          <p:cNvPr id="4" name="Content Placeholder 3"/>
          <p:cNvSpPr>
            <a:spLocks noGrp="1"/>
          </p:cNvSpPr>
          <p:nvPr>
            <p:ph idx="1"/>
          </p:nvPr>
        </p:nvSpPr>
        <p:spPr>
          <a:xfrm>
            <a:off x="457200" y="1196752"/>
            <a:ext cx="8229600" cy="4929411"/>
          </a:xfrm>
        </p:spPr>
        <p:txBody>
          <a:bodyPr/>
          <a:lstStyle/>
          <a:p>
            <a:r>
              <a:rPr lang="en-US" sz="2400" dirty="0" smtClean="0">
                <a:latin typeface="Times New Roman" pitchFamily="18" charset="0"/>
                <a:cs typeface="Times New Roman" pitchFamily="18" charset="0"/>
              </a:rPr>
              <a:t>The report of the DAPC shall include</a:t>
            </a:r>
          </a:p>
          <a:p>
            <a:pPr lvl="1"/>
            <a:r>
              <a:rPr lang="en-US" sz="2400" dirty="0" smtClean="0">
                <a:latin typeface="Times New Roman" pitchFamily="18" charset="0"/>
                <a:cs typeface="Times New Roman" pitchFamily="18" charset="0"/>
              </a:rPr>
              <a:t> a numerical record of the vote upon which the recommendation is based </a:t>
            </a:r>
          </a:p>
          <a:p>
            <a:pPr lvl="1"/>
            <a:r>
              <a:rPr lang="en-US" sz="2400" dirty="0" smtClean="0">
                <a:latin typeface="Times New Roman" pitchFamily="18" charset="0"/>
                <a:cs typeface="Times New Roman" pitchFamily="18" charset="0"/>
              </a:rPr>
              <a:t>a written statement of reasons for that recommendation.</a:t>
            </a:r>
          </a:p>
          <a:p>
            <a:pPr lvl="1">
              <a:buNone/>
            </a:pPr>
            <a:r>
              <a:rPr lang="en-US" sz="2400" dirty="0" smtClean="0">
                <a:latin typeface="Times New Roman" pitchFamily="18" charset="0"/>
                <a:cs typeface="Times New Roman" pitchFamily="18" charset="0"/>
              </a:rPr>
              <a:t> </a:t>
            </a:r>
          </a:p>
          <a:p>
            <a:r>
              <a:rPr lang="en-US" sz="2400" dirty="0" smtClean="0">
                <a:latin typeface="Times New Roman" pitchFamily="18" charset="0"/>
                <a:cs typeface="Times New Roman" pitchFamily="18" charset="0"/>
              </a:rPr>
              <a:t>If the recommendation is not unanimous, the statement shall include reasons supporting and opposing the recommendation. </a:t>
            </a:r>
          </a:p>
          <a:p>
            <a:pPr lvl="1"/>
            <a:r>
              <a:rPr lang="en-US" sz="2400" dirty="0" smtClean="0">
                <a:latin typeface="Times New Roman" pitchFamily="18" charset="0"/>
                <a:cs typeface="Times New Roman" pitchFamily="18" charset="0"/>
              </a:rPr>
              <a:t>Such reasons shall relate only to the conditions and criteria for tenure and promotion. </a:t>
            </a:r>
            <a:endParaRPr 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r>
              <a:rPr lang="en-US" dirty="0" smtClean="0"/>
              <a:t>Stage 2 - SPAT </a:t>
            </a:r>
          </a:p>
        </p:txBody>
      </p:sp>
      <p:sp>
        <p:nvSpPr>
          <p:cNvPr id="4" name="TextBox 3"/>
          <p:cNvSpPr txBox="1"/>
          <p:nvPr/>
        </p:nvSpPr>
        <p:spPr>
          <a:xfrm>
            <a:off x="0" y="980728"/>
            <a:ext cx="1656184" cy="2308324"/>
          </a:xfrm>
          <a:prstGeom prst="rect">
            <a:avLst/>
          </a:prstGeom>
          <a:solidFill>
            <a:srgbClr val="FF0000"/>
          </a:solidFill>
        </p:spPr>
        <p:txBody>
          <a:bodyPr wrap="square" rtlCol="0">
            <a:spAutoFit/>
          </a:bodyPr>
          <a:lstStyle/>
          <a:p>
            <a:r>
              <a:rPr lang="en-US" sz="2400" dirty="0" smtClean="0">
                <a:latin typeface="Times New Roman" pitchFamily="18" charset="0"/>
                <a:cs typeface="Times New Roman" pitchFamily="18" charset="0"/>
              </a:rPr>
              <a:t>SPAT receives DAPC letter/report by Oct 15.</a:t>
            </a:r>
          </a:p>
          <a:p>
            <a:endParaRPr lang="en-US" sz="2400" dirty="0">
              <a:latin typeface="Times New Roman" pitchFamily="18" charset="0"/>
              <a:cs typeface="Times New Roman" pitchFamily="18" charset="0"/>
            </a:endParaRPr>
          </a:p>
        </p:txBody>
      </p:sp>
      <p:sp>
        <p:nvSpPr>
          <p:cNvPr id="5" name="TextBox 4"/>
          <p:cNvSpPr txBox="1"/>
          <p:nvPr/>
        </p:nvSpPr>
        <p:spPr>
          <a:xfrm>
            <a:off x="6444208" y="2132856"/>
            <a:ext cx="2520280" cy="2308324"/>
          </a:xfrm>
          <a:prstGeom prst="rect">
            <a:avLst/>
          </a:prstGeom>
          <a:solidFill>
            <a:srgbClr val="FFC000"/>
          </a:solidFill>
        </p:spPr>
        <p:txBody>
          <a:bodyPr wrap="square" rtlCol="0">
            <a:spAutoFit/>
          </a:bodyPr>
          <a:lstStyle/>
          <a:p>
            <a:r>
              <a:rPr lang="en-US" sz="2400" dirty="0" smtClean="0"/>
              <a:t>SPAT meets and makes it recommendation &amp; report to President  by Nov 15.</a:t>
            </a:r>
          </a:p>
        </p:txBody>
      </p:sp>
      <p:cxnSp>
        <p:nvCxnSpPr>
          <p:cNvPr id="6" name="Elbow Connector 5"/>
          <p:cNvCxnSpPr>
            <a:stCxn id="4" idx="3"/>
          </p:cNvCxnSpPr>
          <p:nvPr/>
        </p:nvCxnSpPr>
        <p:spPr>
          <a:xfrm>
            <a:off x="1656184" y="2134890"/>
            <a:ext cx="4680520" cy="1798166"/>
          </a:xfrm>
          <a:prstGeom prst="bentConnector3">
            <a:avLst>
              <a:gd name="adj1" fmla="val 50000"/>
            </a:avLst>
          </a:prstGeom>
          <a:ln w="41275" cmpd="sng">
            <a:solidFill>
              <a:srgbClr val="00B050"/>
            </a:solidFill>
            <a:tailEnd type="arrow"/>
          </a:ln>
        </p:spPr>
        <p:style>
          <a:lnRef idx="1">
            <a:schemeClr val="accent1"/>
          </a:lnRef>
          <a:fillRef idx="0">
            <a:schemeClr val="accent1"/>
          </a:fillRef>
          <a:effectRef idx="0">
            <a:schemeClr val="accent1"/>
          </a:effectRef>
          <a:fontRef idx="minor">
            <a:schemeClr val="tx1"/>
          </a:fontRef>
        </p:style>
      </p:cxnSp>
      <p:cxnSp>
        <p:nvCxnSpPr>
          <p:cNvPr id="7" name="Straight Arrow Connector 6"/>
          <p:cNvCxnSpPr/>
          <p:nvPr/>
        </p:nvCxnSpPr>
        <p:spPr>
          <a:xfrm flipV="1">
            <a:off x="2195736" y="2132856"/>
            <a:ext cx="0" cy="648072"/>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1691680" y="2780928"/>
            <a:ext cx="2160240" cy="3416320"/>
          </a:xfrm>
          <a:prstGeom prst="rect">
            <a:avLst/>
          </a:prstGeom>
          <a:solidFill>
            <a:srgbClr val="CCFFCC"/>
          </a:solidFill>
        </p:spPr>
        <p:txBody>
          <a:bodyPr wrap="square" rtlCol="0">
            <a:spAutoFit/>
          </a:bodyPr>
          <a:lstStyle/>
          <a:p>
            <a:r>
              <a:rPr lang="en-US" sz="1800" dirty="0" smtClean="0">
                <a:latin typeface="Times New Roman" pitchFamily="18" charset="0"/>
                <a:cs typeface="Times New Roman" pitchFamily="18" charset="0"/>
              </a:rPr>
              <a:t>Candidate receives invitation to appear or provide more  information(S15.5.4)</a:t>
            </a:r>
          </a:p>
          <a:p>
            <a:pPr>
              <a:buFont typeface="Arial" pitchFamily="34" charset="0"/>
              <a:buChar char="•"/>
            </a:pPr>
            <a:r>
              <a:rPr lang="en-US" sz="1800" dirty="0" smtClean="0">
                <a:latin typeface="Times New Roman" pitchFamily="18" charset="0"/>
                <a:cs typeface="Times New Roman" pitchFamily="18" charset="0"/>
              </a:rPr>
              <a:t>Most decline</a:t>
            </a:r>
          </a:p>
          <a:p>
            <a:pPr>
              <a:buFont typeface="Arial" pitchFamily="34" charset="0"/>
              <a:buChar char="•"/>
            </a:pPr>
            <a:r>
              <a:rPr lang="en-US" sz="1800" dirty="0" smtClean="0">
                <a:latin typeface="Times New Roman" pitchFamily="18" charset="0"/>
                <a:cs typeface="Times New Roman" pitchFamily="18" charset="0"/>
              </a:rPr>
              <a:t>Some appear with  WLUFA rep (if problems with DAPC report</a:t>
            </a:r>
          </a:p>
          <a:p>
            <a:pPr>
              <a:buFont typeface="Arial" pitchFamily="34" charset="0"/>
              <a:buChar char="•"/>
            </a:pPr>
            <a:r>
              <a:rPr lang="en-US" sz="1800" dirty="0" smtClean="0">
                <a:latin typeface="Times New Roman" pitchFamily="18" charset="0"/>
                <a:cs typeface="Times New Roman" pitchFamily="18" charset="0"/>
              </a:rPr>
              <a:t>Some submit additional more information by letter</a:t>
            </a:r>
            <a:endParaRPr lang="en-US" sz="1800" dirty="0">
              <a:latin typeface="Times New Roman" pitchFamily="18" charset="0"/>
              <a:cs typeface="Times New Roman" pitchFamily="18" charset="0"/>
            </a:endParaRPr>
          </a:p>
        </p:txBody>
      </p:sp>
      <p:sp>
        <p:nvSpPr>
          <p:cNvPr id="9" name="TextBox 8"/>
          <p:cNvSpPr txBox="1"/>
          <p:nvPr/>
        </p:nvSpPr>
        <p:spPr>
          <a:xfrm>
            <a:off x="3131840" y="1196752"/>
            <a:ext cx="2016224" cy="923330"/>
          </a:xfrm>
          <a:prstGeom prst="rect">
            <a:avLst/>
          </a:prstGeom>
          <a:solidFill>
            <a:srgbClr val="CCFFCC"/>
          </a:solidFill>
        </p:spPr>
        <p:txBody>
          <a:bodyPr wrap="square" rtlCol="0">
            <a:spAutoFit/>
          </a:bodyPr>
          <a:lstStyle/>
          <a:p>
            <a:r>
              <a:rPr lang="en-US" sz="1800" dirty="0" smtClean="0">
                <a:latin typeface="Times New Roman" pitchFamily="18" charset="0"/>
                <a:cs typeface="Times New Roman" pitchFamily="18" charset="0"/>
              </a:rPr>
              <a:t>SPAT may request additional info (S15.5.4)</a:t>
            </a:r>
            <a:endParaRPr lang="en-US" sz="1800" dirty="0">
              <a:latin typeface="Times New Roman" pitchFamily="18" charset="0"/>
              <a:cs typeface="Times New Roman" pitchFamily="18" charset="0"/>
            </a:endParaRPr>
          </a:p>
        </p:txBody>
      </p:sp>
      <p:cxnSp>
        <p:nvCxnSpPr>
          <p:cNvPr id="10" name="Straight Arrow Connector 9"/>
          <p:cNvCxnSpPr/>
          <p:nvPr/>
        </p:nvCxnSpPr>
        <p:spPr>
          <a:xfrm>
            <a:off x="3563888" y="2132856"/>
            <a:ext cx="0" cy="576064"/>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1" name="TextBox 10"/>
          <p:cNvSpPr txBox="1"/>
          <p:nvPr/>
        </p:nvSpPr>
        <p:spPr>
          <a:xfrm>
            <a:off x="4067944" y="4509120"/>
            <a:ext cx="2016224" cy="2031325"/>
          </a:xfrm>
          <a:prstGeom prst="rect">
            <a:avLst/>
          </a:prstGeom>
          <a:solidFill>
            <a:srgbClr val="CCFFCC"/>
          </a:solidFill>
        </p:spPr>
        <p:txBody>
          <a:bodyPr wrap="square" rtlCol="0">
            <a:spAutoFit/>
          </a:bodyPr>
          <a:lstStyle/>
          <a:p>
            <a:r>
              <a:rPr lang="en-US" sz="1800" dirty="0" smtClean="0">
                <a:latin typeface="Times New Roman" pitchFamily="18" charset="0"/>
                <a:cs typeface="Times New Roman" pitchFamily="18" charset="0"/>
              </a:rPr>
              <a:t>SPAT may request you to respond if any negative information is presented (S15.5.4)</a:t>
            </a:r>
          </a:p>
          <a:p>
            <a:r>
              <a:rPr lang="en-US" sz="1800" dirty="0" smtClean="0">
                <a:latin typeface="Times New Roman" pitchFamily="18" charset="0"/>
                <a:cs typeface="Times New Roman" pitchFamily="18" charset="0"/>
              </a:rPr>
              <a:t>-good to appear and bring WLUFA rep</a:t>
            </a:r>
            <a:endParaRPr lang="en-US" sz="1800" dirty="0">
              <a:latin typeface="Times New Roman" pitchFamily="18" charset="0"/>
              <a:cs typeface="Times New Roman" pitchFamily="18" charset="0"/>
            </a:endParaRPr>
          </a:p>
        </p:txBody>
      </p:sp>
      <p:cxnSp>
        <p:nvCxnSpPr>
          <p:cNvPr id="12" name="Straight Arrow Connector 11"/>
          <p:cNvCxnSpPr/>
          <p:nvPr/>
        </p:nvCxnSpPr>
        <p:spPr>
          <a:xfrm flipV="1">
            <a:off x="4860032" y="3933056"/>
            <a:ext cx="0" cy="576064"/>
          </a:xfrm>
          <a:prstGeom prst="straightConnector1">
            <a:avLst/>
          </a:prstGeom>
          <a:ln>
            <a:solidFill>
              <a:srgbClr val="FF3300"/>
            </a:solidFill>
            <a:tailEnd type="arrow"/>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p:nvPr/>
        </p:nvCxnSpPr>
        <p:spPr>
          <a:xfrm>
            <a:off x="7020272" y="4509120"/>
            <a:ext cx="0" cy="720080"/>
          </a:xfrm>
          <a:prstGeom prst="straightConnector1">
            <a:avLst/>
          </a:prstGeom>
          <a:ln w="25400">
            <a:solidFill>
              <a:srgbClr val="92D050"/>
            </a:solidFill>
            <a:tailEnd type="arrow"/>
          </a:ln>
        </p:spPr>
        <p:style>
          <a:lnRef idx="1">
            <a:schemeClr val="accent1"/>
          </a:lnRef>
          <a:fillRef idx="0">
            <a:schemeClr val="accent1"/>
          </a:fillRef>
          <a:effectRef idx="0">
            <a:schemeClr val="accent1"/>
          </a:effectRef>
          <a:fontRef idx="minor">
            <a:schemeClr val="tx1"/>
          </a:fontRef>
        </p:style>
      </p:cxnSp>
      <p:sp>
        <p:nvSpPr>
          <p:cNvPr id="14" name="TextBox 13"/>
          <p:cNvSpPr txBox="1"/>
          <p:nvPr/>
        </p:nvSpPr>
        <p:spPr>
          <a:xfrm>
            <a:off x="6588224" y="5229200"/>
            <a:ext cx="2304256" cy="1323439"/>
          </a:xfrm>
          <a:prstGeom prst="rect">
            <a:avLst/>
          </a:prstGeom>
          <a:solidFill>
            <a:srgbClr val="CCFFCC"/>
          </a:solidFill>
        </p:spPr>
        <p:txBody>
          <a:bodyPr wrap="square" rtlCol="0">
            <a:spAutoFit/>
          </a:bodyPr>
          <a:lstStyle/>
          <a:p>
            <a:r>
              <a:rPr lang="en-US" sz="1600" dirty="0" smtClean="0">
                <a:latin typeface="Times New Roman" pitchFamily="18" charset="0"/>
                <a:cs typeface="Times New Roman" pitchFamily="18" charset="0"/>
              </a:rPr>
              <a:t>Candidate receives copy of letter – decision, vote count,  reasons</a:t>
            </a:r>
          </a:p>
          <a:p>
            <a:pPr>
              <a:buFont typeface="Arial" pitchFamily="34" charset="0"/>
              <a:buChar char="•"/>
            </a:pPr>
            <a:r>
              <a:rPr lang="en-US" sz="1600" dirty="0" smtClean="0">
                <a:latin typeface="Times New Roman" pitchFamily="18" charset="0"/>
                <a:cs typeface="Times New Roman" pitchFamily="18" charset="0"/>
              </a:rPr>
              <a:t>Contact WLUFA if negative recommendation</a:t>
            </a:r>
            <a:endParaRPr lang="en-US" sz="16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SPAT</a:t>
            </a:r>
            <a:endParaRPr lang="en-US" dirty="0"/>
          </a:p>
        </p:txBody>
      </p:sp>
      <p:sp>
        <p:nvSpPr>
          <p:cNvPr id="3" name="Content Placeholder 2"/>
          <p:cNvSpPr>
            <a:spLocks noGrp="1"/>
          </p:cNvSpPr>
          <p:nvPr>
            <p:ph idx="1"/>
          </p:nvPr>
        </p:nvSpPr>
        <p:spPr/>
        <p:txBody>
          <a:bodyPr/>
          <a:lstStyle/>
          <a:p>
            <a:r>
              <a:rPr lang="en-US" dirty="0" smtClean="0"/>
              <a:t>Chaired by VP Academic</a:t>
            </a:r>
          </a:p>
          <a:p>
            <a:r>
              <a:rPr lang="en-US" dirty="0" smtClean="0"/>
              <a:t>7 voting members</a:t>
            </a:r>
          </a:p>
          <a:p>
            <a:pPr lvl="1"/>
            <a:r>
              <a:rPr lang="en-US" dirty="0" smtClean="0"/>
              <a:t>VP,Academic</a:t>
            </a:r>
          </a:p>
          <a:p>
            <a:pPr lvl="1"/>
            <a:r>
              <a:rPr lang="en-US" dirty="0" smtClean="0"/>
              <a:t>Dean of member’s unit</a:t>
            </a:r>
          </a:p>
          <a:p>
            <a:pPr lvl="1"/>
            <a:r>
              <a:rPr lang="en-US" dirty="0" smtClean="0"/>
              <a:t>5 tenured faculty, elected by Faculty Council</a:t>
            </a:r>
          </a:p>
          <a:p>
            <a:r>
              <a:rPr lang="en-US" dirty="0" smtClean="0"/>
              <a:t>2 non-voting members</a:t>
            </a:r>
          </a:p>
          <a:p>
            <a:pPr lvl="1"/>
            <a:r>
              <a:rPr lang="en-US" dirty="0" smtClean="0"/>
              <a:t>VP, Research</a:t>
            </a:r>
          </a:p>
          <a:p>
            <a:pPr lvl="1"/>
            <a:r>
              <a:rPr lang="en-US" dirty="0" smtClean="0"/>
              <a:t>Equity Rep.</a:t>
            </a:r>
          </a:p>
          <a:p>
            <a:pPr lvl="1"/>
            <a:endParaRPr lang="en-US" dirty="0" smtClean="0"/>
          </a:p>
          <a:p>
            <a:pPr lvl="1"/>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SPAT-process S15.5.2 &amp; .3</a:t>
            </a:r>
            <a:endParaRPr lang="en-US" dirty="0"/>
          </a:p>
        </p:txBody>
      </p:sp>
      <p:sp>
        <p:nvSpPr>
          <p:cNvPr id="3" name="Content Placeholder 2"/>
          <p:cNvSpPr>
            <a:spLocks noGrp="1"/>
          </p:cNvSpPr>
          <p:nvPr>
            <p:ph idx="1"/>
          </p:nvPr>
        </p:nvSpPr>
        <p:spPr/>
        <p:txBody>
          <a:bodyPr/>
          <a:lstStyle/>
          <a:p>
            <a:r>
              <a:rPr lang="en-US" dirty="0" smtClean="0"/>
              <a:t>Member’s chair </a:t>
            </a:r>
          </a:p>
          <a:p>
            <a:pPr lvl="1"/>
            <a:r>
              <a:rPr lang="en-US" dirty="0" smtClean="0"/>
              <a:t>presents the DAPC recommendation to SPAT</a:t>
            </a:r>
          </a:p>
          <a:p>
            <a:pPr lvl="1"/>
            <a:r>
              <a:rPr lang="en-US" dirty="0" smtClean="0"/>
              <a:t>Answers any questions SPAT members have</a:t>
            </a:r>
          </a:p>
          <a:p>
            <a:r>
              <a:rPr lang="en-US" dirty="0" smtClean="0"/>
              <a:t>VP Research </a:t>
            </a:r>
          </a:p>
          <a:p>
            <a:pPr lvl="1"/>
            <a:r>
              <a:rPr lang="en-US" dirty="0" smtClean="0"/>
              <a:t>Provides opinion on research record</a:t>
            </a:r>
          </a:p>
          <a:p>
            <a:r>
              <a:rPr lang="en-US" dirty="0" smtClean="0"/>
              <a:t>Equity Rep</a:t>
            </a:r>
          </a:p>
          <a:p>
            <a:pPr lvl="1"/>
            <a:r>
              <a:rPr lang="en-US" dirty="0" smtClean="0"/>
              <a:t>Ensures correct process is followed, </a:t>
            </a:r>
          </a:p>
          <a:p>
            <a:pPr lvl="2"/>
            <a:r>
              <a:rPr lang="en-US" dirty="0" smtClean="0"/>
              <a:t>E.g. mat/pat leaves are recognized, no conflict of interests, etc.</a:t>
            </a:r>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274638"/>
            <a:ext cx="8229600" cy="850106"/>
          </a:xfrm>
        </p:spPr>
        <p:txBody>
          <a:bodyPr/>
          <a:lstStyle/>
          <a:p>
            <a:r>
              <a:rPr lang="en-US" dirty="0" smtClean="0"/>
              <a:t>SPAT Procedures</a:t>
            </a:r>
            <a:endParaRPr lang="en-US" dirty="0"/>
          </a:p>
        </p:txBody>
      </p:sp>
      <p:sp>
        <p:nvSpPr>
          <p:cNvPr id="4" name="Content Placeholder 3"/>
          <p:cNvSpPr>
            <a:spLocks noGrp="1"/>
          </p:cNvSpPr>
          <p:nvPr>
            <p:ph idx="1"/>
          </p:nvPr>
        </p:nvSpPr>
        <p:spPr>
          <a:xfrm>
            <a:off x="467544" y="1052736"/>
            <a:ext cx="8229600" cy="4929411"/>
          </a:xfrm>
        </p:spPr>
        <p:txBody>
          <a:bodyPr/>
          <a:lstStyle/>
          <a:p>
            <a:r>
              <a:rPr lang="en-US" sz="2400" dirty="0" smtClean="0"/>
              <a:t>SPAT shall request from the Member any further information it deems necessary to make a recommendation. </a:t>
            </a:r>
          </a:p>
          <a:p>
            <a:endParaRPr lang="en-US" sz="2400" dirty="0" smtClean="0"/>
          </a:p>
          <a:p>
            <a:r>
              <a:rPr lang="en-US" sz="2400" dirty="0" smtClean="0"/>
              <a:t>Member shall be invited to appear before the Committee or, if the Member prefers, he/she shall be allowed to make written submissions for the purpose of presenting any further information, oral and/or written, he/she deems appropriate.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Agenda</a:t>
            </a:r>
            <a:endParaRPr lang="en-US" dirty="0"/>
          </a:p>
        </p:txBody>
      </p:sp>
      <p:sp>
        <p:nvSpPr>
          <p:cNvPr id="5" name="Content Placeholder 4"/>
          <p:cNvSpPr>
            <a:spLocks noGrp="1"/>
          </p:cNvSpPr>
          <p:nvPr>
            <p:ph idx="1"/>
          </p:nvPr>
        </p:nvSpPr>
        <p:spPr/>
        <p:txBody>
          <a:bodyPr/>
          <a:lstStyle/>
          <a:p>
            <a:r>
              <a:rPr lang="en-US" dirty="0" smtClean="0"/>
              <a:t>Introduction</a:t>
            </a:r>
          </a:p>
          <a:p>
            <a:r>
              <a:rPr lang="en-US" dirty="0" smtClean="0"/>
              <a:t>The Process</a:t>
            </a:r>
          </a:p>
          <a:p>
            <a:pPr lvl="1"/>
            <a:r>
              <a:rPr lang="en-US" dirty="0" smtClean="0"/>
              <a:t>Timing</a:t>
            </a:r>
          </a:p>
          <a:p>
            <a:pPr lvl="1"/>
            <a:r>
              <a:rPr lang="en-US" dirty="0" smtClean="0"/>
              <a:t>Steps in process</a:t>
            </a:r>
          </a:p>
          <a:p>
            <a:r>
              <a:rPr lang="en-US" dirty="0" smtClean="0"/>
              <a:t>The Criteria</a:t>
            </a:r>
          </a:p>
          <a:p>
            <a:pPr lvl="1"/>
            <a:r>
              <a:rPr lang="en-US" dirty="0" smtClean="0"/>
              <a:t>Teaching</a:t>
            </a:r>
          </a:p>
          <a:p>
            <a:pPr lvl="1"/>
            <a:r>
              <a:rPr lang="en-US" dirty="0" smtClean="0"/>
              <a:t>Research</a:t>
            </a:r>
          </a:p>
          <a:p>
            <a:pPr lvl="1"/>
            <a:r>
              <a:rPr lang="en-US" dirty="0" smtClean="0"/>
              <a:t>Service</a:t>
            </a:r>
          </a:p>
          <a:p>
            <a:endParaRPr lang="en-US" dirty="0"/>
          </a:p>
        </p:txBody>
      </p:sp>
      <p:pic>
        <p:nvPicPr>
          <p:cNvPr id="3074" name="Picture 2" descr="C:\Documents and Settings\lmacdonald\Local Settings\Temporary Internet Files\Content.IE5\91E6RB1D\MC900383240[1].wmf"/>
          <p:cNvPicPr>
            <a:picLocks noChangeAspect="1" noChangeArrowheads="1"/>
          </p:cNvPicPr>
          <p:nvPr/>
        </p:nvPicPr>
        <p:blipFill>
          <a:blip r:embed="rId3" cstate="print"/>
          <a:srcRect/>
          <a:stretch>
            <a:fillRect/>
          </a:stretch>
        </p:blipFill>
        <p:spPr bwMode="auto">
          <a:xfrm>
            <a:off x="6228184" y="2708920"/>
            <a:ext cx="1855318" cy="1631290"/>
          </a:xfrm>
          <a:prstGeom prst="rect">
            <a:avLst/>
          </a:prstGeom>
          <a:noFill/>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274638"/>
            <a:ext cx="8229600" cy="850106"/>
          </a:xfrm>
        </p:spPr>
        <p:txBody>
          <a:bodyPr/>
          <a:lstStyle/>
          <a:p>
            <a:r>
              <a:rPr lang="en-US" dirty="0" smtClean="0"/>
              <a:t>SPAT Procedures</a:t>
            </a:r>
            <a:endParaRPr lang="en-US" dirty="0"/>
          </a:p>
        </p:txBody>
      </p:sp>
      <p:sp>
        <p:nvSpPr>
          <p:cNvPr id="4" name="Content Placeholder 3"/>
          <p:cNvSpPr>
            <a:spLocks noGrp="1"/>
          </p:cNvSpPr>
          <p:nvPr>
            <p:ph idx="1"/>
          </p:nvPr>
        </p:nvSpPr>
        <p:spPr>
          <a:xfrm>
            <a:off x="467544" y="1052736"/>
            <a:ext cx="8229600" cy="4929411"/>
          </a:xfrm>
        </p:spPr>
        <p:txBody>
          <a:bodyPr/>
          <a:lstStyle/>
          <a:p>
            <a:r>
              <a:rPr lang="en-US" sz="2400" dirty="0" smtClean="0"/>
              <a:t>In the event any negative information is presented to the Committee, the Member shall be provided with such information in writing and shall be provided (prior to any vote being taken by the Committee) with a reasonable opportunity of responding to such negative information. </a:t>
            </a:r>
          </a:p>
          <a:p>
            <a:endParaRPr lang="en-US" sz="2400" dirty="0" smtClean="0"/>
          </a:p>
          <a:p>
            <a:r>
              <a:rPr lang="en-US" sz="2400" dirty="0" smtClean="0"/>
              <a:t>the Member shall have the right to be accompanied by a representative of his/her choice. </a:t>
            </a:r>
            <a:endParaRPr lang="en-US" sz="2400" dirty="0" smtClean="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SPAT Recommendation</a:t>
            </a:r>
            <a:endParaRPr lang="en-US" dirty="0"/>
          </a:p>
        </p:txBody>
      </p:sp>
      <p:sp>
        <p:nvSpPr>
          <p:cNvPr id="3" name="Content Placeholder 2"/>
          <p:cNvSpPr>
            <a:spLocks noGrp="1"/>
          </p:cNvSpPr>
          <p:nvPr>
            <p:ph idx="1"/>
          </p:nvPr>
        </p:nvSpPr>
        <p:spPr/>
        <p:txBody>
          <a:bodyPr/>
          <a:lstStyle/>
          <a:p>
            <a:r>
              <a:rPr lang="en-US" b="1" dirty="0" smtClean="0"/>
              <a:t>15.5.5 SPAT’s recommendation shall be based only on </a:t>
            </a:r>
            <a:r>
              <a:rPr lang="en-US" dirty="0" smtClean="0"/>
              <a:t>documentation presented and the evidence heard, and on the recommendation of the DAPC</a:t>
            </a:r>
          </a:p>
          <a:p>
            <a:pPr lvl="1"/>
            <a:r>
              <a:rPr lang="en-US" dirty="0" smtClean="0"/>
              <a:t>No hearsay allowed!</a:t>
            </a:r>
          </a:p>
          <a:p>
            <a:pPr lvl="1"/>
            <a:r>
              <a:rPr lang="en-US" dirty="0" smtClean="0"/>
              <a:t>Is not a rubber stamp of DAPC, considers criteria, etc.</a:t>
            </a:r>
          </a:p>
          <a:p>
            <a:r>
              <a:rPr lang="en-US" b="1" dirty="0" smtClean="0"/>
              <a:t>Recommendation provides reasons as well as a numerical record of all votes</a:t>
            </a:r>
            <a:endParaRPr lang="en-US" dirty="0" smtClean="0"/>
          </a:p>
          <a:p>
            <a:pPr lvl="1"/>
            <a:endParaRPr lang="en-US" dirty="0" smtClean="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Stage 3 – President and B of G</a:t>
            </a:r>
            <a:endParaRPr lang="en-US" dirty="0"/>
          </a:p>
        </p:txBody>
      </p:sp>
      <p:sp>
        <p:nvSpPr>
          <p:cNvPr id="6" name="TextBox 5"/>
          <p:cNvSpPr txBox="1"/>
          <p:nvPr/>
        </p:nvSpPr>
        <p:spPr>
          <a:xfrm>
            <a:off x="179512" y="1124744"/>
            <a:ext cx="2592288" cy="2308324"/>
          </a:xfrm>
          <a:prstGeom prst="rect">
            <a:avLst/>
          </a:prstGeom>
          <a:solidFill>
            <a:srgbClr val="FFCC00"/>
          </a:solidFill>
        </p:spPr>
        <p:txBody>
          <a:bodyPr wrap="square" rtlCol="0">
            <a:spAutoFit/>
          </a:bodyPr>
          <a:lstStyle/>
          <a:p>
            <a:r>
              <a:rPr lang="en-US" sz="2400" dirty="0" smtClean="0"/>
              <a:t>SPAT meets and makes it recommendation &amp; report to President  by Nov 15.</a:t>
            </a:r>
          </a:p>
        </p:txBody>
      </p:sp>
      <p:sp>
        <p:nvSpPr>
          <p:cNvPr id="12" name="TextBox 11"/>
          <p:cNvSpPr txBox="1"/>
          <p:nvPr/>
        </p:nvSpPr>
        <p:spPr>
          <a:xfrm>
            <a:off x="3635896" y="1484784"/>
            <a:ext cx="1800200" cy="1754326"/>
          </a:xfrm>
          <a:prstGeom prst="rect">
            <a:avLst/>
          </a:prstGeom>
          <a:solidFill>
            <a:srgbClr val="00B0F0"/>
          </a:solidFill>
        </p:spPr>
        <p:txBody>
          <a:bodyPr wrap="square" rtlCol="0">
            <a:spAutoFit/>
          </a:bodyPr>
          <a:lstStyle/>
          <a:p>
            <a:r>
              <a:rPr lang="en-US" sz="1800" dirty="0" smtClean="0">
                <a:latin typeface="Times New Roman" pitchFamily="18" charset="0"/>
                <a:cs typeface="Times New Roman" pitchFamily="18" charset="0"/>
              </a:rPr>
              <a:t>President makes his recommendation to Board of Governors S15.6.3</a:t>
            </a:r>
            <a:endParaRPr lang="en-US" sz="1800" dirty="0">
              <a:latin typeface="Times New Roman" pitchFamily="18" charset="0"/>
              <a:cs typeface="Times New Roman" pitchFamily="18" charset="0"/>
            </a:endParaRPr>
          </a:p>
        </p:txBody>
      </p:sp>
      <p:cxnSp>
        <p:nvCxnSpPr>
          <p:cNvPr id="17" name="Straight Arrow Connector 16"/>
          <p:cNvCxnSpPr/>
          <p:nvPr/>
        </p:nvCxnSpPr>
        <p:spPr>
          <a:xfrm>
            <a:off x="2699792" y="1988840"/>
            <a:ext cx="936104"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8" name="TextBox 17"/>
          <p:cNvSpPr txBox="1"/>
          <p:nvPr/>
        </p:nvSpPr>
        <p:spPr>
          <a:xfrm>
            <a:off x="2555776" y="3789040"/>
            <a:ext cx="2304256" cy="1323439"/>
          </a:xfrm>
          <a:prstGeom prst="rect">
            <a:avLst/>
          </a:prstGeom>
          <a:solidFill>
            <a:srgbClr val="CCFFCC"/>
          </a:solidFill>
        </p:spPr>
        <p:txBody>
          <a:bodyPr wrap="square" rtlCol="0">
            <a:spAutoFit/>
          </a:bodyPr>
          <a:lstStyle/>
          <a:p>
            <a:r>
              <a:rPr lang="en-US" sz="1600" dirty="0" smtClean="0">
                <a:latin typeface="Times New Roman" pitchFamily="18" charset="0"/>
                <a:cs typeface="Times New Roman" pitchFamily="18" charset="0"/>
              </a:rPr>
              <a:t>Candidate receives copy of letter – decision, vote count,  reasons</a:t>
            </a:r>
          </a:p>
          <a:p>
            <a:pPr>
              <a:buFont typeface="Arial" pitchFamily="34" charset="0"/>
              <a:buChar char="•"/>
            </a:pPr>
            <a:r>
              <a:rPr lang="en-US" sz="1600" dirty="0" smtClean="0">
                <a:latin typeface="Times New Roman" pitchFamily="18" charset="0"/>
                <a:cs typeface="Times New Roman" pitchFamily="18" charset="0"/>
              </a:rPr>
              <a:t>Contact WLUFA if negative recommendation</a:t>
            </a:r>
            <a:endParaRPr lang="en-US" sz="1600" dirty="0">
              <a:latin typeface="Times New Roman" pitchFamily="18" charset="0"/>
              <a:cs typeface="Times New Roman" pitchFamily="18" charset="0"/>
            </a:endParaRPr>
          </a:p>
        </p:txBody>
      </p:sp>
      <p:cxnSp>
        <p:nvCxnSpPr>
          <p:cNvPr id="19" name="Straight Arrow Connector 18"/>
          <p:cNvCxnSpPr/>
          <p:nvPr/>
        </p:nvCxnSpPr>
        <p:spPr>
          <a:xfrm>
            <a:off x="3851920" y="2924944"/>
            <a:ext cx="0" cy="864096"/>
          </a:xfrm>
          <a:prstGeom prst="straightConnector1">
            <a:avLst/>
          </a:prstGeom>
          <a:ln w="25400">
            <a:solidFill>
              <a:srgbClr val="92D050"/>
            </a:solidFill>
            <a:tailEnd type="arrow"/>
          </a:ln>
        </p:spPr>
        <p:style>
          <a:lnRef idx="1">
            <a:schemeClr val="accent1"/>
          </a:lnRef>
          <a:fillRef idx="0">
            <a:schemeClr val="accent1"/>
          </a:fillRef>
          <a:effectRef idx="0">
            <a:schemeClr val="accent1"/>
          </a:effectRef>
          <a:fontRef idx="minor">
            <a:schemeClr val="tx1"/>
          </a:fontRef>
        </p:style>
      </p:cxnSp>
      <p:cxnSp>
        <p:nvCxnSpPr>
          <p:cNvPr id="24" name="Straight Arrow Connector 23"/>
          <p:cNvCxnSpPr/>
          <p:nvPr/>
        </p:nvCxnSpPr>
        <p:spPr>
          <a:xfrm>
            <a:off x="5436096" y="1916832"/>
            <a:ext cx="1296144"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7" name="TextBox 26"/>
          <p:cNvSpPr txBox="1"/>
          <p:nvPr/>
        </p:nvSpPr>
        <p:spPr>
          <a:xfrm>
            <a:off x="6732240" y="1340768"/>
            <a:ext cx="1944216" cy="1384995"/>
          </a:xfrm>
          <a:prstGeom prst="rect">
            <a:avLst/>
          </a:prstGeom>
          <a:solidFill>
            <a:srgbClr val="00B0F0"/>
          </a:solidFill>
        </p:spPr>
        <p:txBody>
          <a:bodyPr wrap="square" rtlCol="0">
            <a:spAutoFit/>
          </a:bodyPr>
          <a:lstStyle/>
          <a:p>
            <a:r>
              <a:rPr lang="en-US" dirty="0" smtClean="0"/>
              <a:t>Board of Governors approves.</a:t>
            </a:r>
            <a:endParaRPr lang="en-US" dirty="0"/>
          </a:p>
        </p:txBody>
      </p:sp>
      <p:cxnSp>
        <p:nvCxnSpPr>
          <p:cNvPr id="29" name="Elbow Connector 28"/>
          <p:cNvCxnSpPr/>
          <p:nvPr/>
        </p:nvCxnSpPr>
        <p:spPr>
          <a:xfrm rot="16200000" flipV="1">
            <a:off x="5436096" y="2348880"/>
            <a:ext cx="1800200" cy="936104"/>
          </a:xfrm>
          <a:prstGeom prst="bentConnector3">
            <a:avLst>
              <a:gd name="adj1" fmla="val 50000"/>
            </a:avLst>
          </a:prstGeom>
          <a:ln w="1905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30" name="TextBox 29"/>
          <p:cNvSpPr txBox="1"/>
          <p:nvPr/>
        </p:nvSpPr>
        <p:spPr>
          <a:xfrm>
            <a:off x="5292080" y="3717032"/>
            <a:ext cx="1872208" cy="2246769"/>
          </a:xfrm>
          <a:prstGeom prst="rect">
            <a:avLst/>
          </a:prstGeom>
          <a:solidFill>
            <a:srgbClr val="FF0000"/>
          </a:solidFill>
        </p:spPr>
        <p:txBody>
          <a:bodyPr wrap="square" rtlCol="0">
            <a:spAutoFit/>
          </a:bodyPr>
          <a:lstStyle/>
          <a:p>
            <a:r>
              <a:rPr lang="en-US" dirty="0" smtClean="0"/>
              <a:t>Subject to grievance at this point S15.6.3</a:t>
            </a:r>
            <a:endParaRPr lang="en-US" dirty="0"/>
          </a:p>
        </p:txBody>
      </p:sp>
      <p:cxnSp>
        <p:nvCxnSpPr>
          <p:cNvPr id="34" name="Straight Arrow Connector 33"/>
          <p:cNvCxnSpPr/>
          <p:nvPr/>
        </p:nvCxnSpPr>
        <p:spPr>
          <a:xfrm>
            <a:off x="8316416" y="2708920"/>
            <a:ext cx="0" cy="100811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35" name="TextBox 34"/>
          <p:cNvSpPr txBox="1"/>
          <p:nvPr/>
        </p:nvSpPr>
        <p:spPr>
          <a:xfrm>
            <a:off x="7452320" y="3717032"/>
            <a:ext cx="1512168" cy="1015663"/>
          </a:xfrm>
          <a:prstGeom prst="rect">
            <a:avLst/>
          </a:prstGeom>
          <a:solidFill>
            <a:srgbClr val="00B0F0"/>
          </a:solidFill>
        </p:spPr>
        <p:txBody>
          <a:bodyPr wrap="square" rtlCol="0">
            <a:spAutoFit/>
          </a:bodyPr>
          <a:lstStyle/>
          <a:p>
            <a:r>
              <a:rPr lang="en-US" sz="2000" dirty="0" smtClean="0">
                <a:latin typeface="Times New Roman" pitchFamily="18" charset="0"/>
                <a:cs typeface="Times New Roman" pitchFamily="18" charset="0"/>
              </a:rPr>
              <a:t>Final notification letter Dec.15</a:t>
            </a:r>
            <a:endParaRPr lang="en-US" sz="20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132856"/>
            <a:ext cx="7772400" cy="1362075"/>
          </a:xfrm>
        </p:spPr>
        <p:txBody>
          <a:bodyPr/>
          <a:lstStyle/>
          <a:p>
            <a:r>
              <a:rPr lang="en-US" dirty="0" smtClean="0"/>
              <a:t>Criteria S15.7</a:t>
            </a:r>
            <a:endParaRPr lang="en-US" dirty="0"/>
          </a:p>
        </p:txBody>
      </p:sp>
      <p:sp>
        <p:nvSpPr>
          <p:cNvPr id="3" name="Text Placeholder 2"/>
          <p:cNvSpPr>
            <a:spLocks noGrp="1"/>
          </p:cNvSpPr>
          <p:nvPr>
            <p:ph type="body" idx="1"/>
          </p:nvPr>
        </p:nvSpPr>
        <p:spPr>
          <a:xfrm>
            <a:off x="611560" y="3356992"/>
            <a:ext cx="7772400" cy="1500187"/>
          </a:xfrm>
        </p:spPr>
        <p:txBody>
          <a:bodyPr/>
          <a:lstStyle/>
          <a:p>
            <a:r>
              <a:rPr lang="en-US" dirty="0" smtClean="0"/>
              <a:t>How are candidates evaluated?</a:t>
            </a:r>
          </a:p>
          <a:p>
            <a:r>
              <a:rPr lang="en-US" dirty="0" smtClean="0"/>
              <a:t>What should be included in your application?</a:t>
            </a:r>
            <a:endParaRPr lang="en-US" dirty="0"/>
          </a:p>
        </p:txBody>
      </p:sp>
      <p:pic>
        <p:nvPicPr>
          <p:cNvPr id="8194" name="Picture 2" descr="C:\Documents and Settings\lmacdonald\Local Settings\Temporary Internet Files\Content.IE5\O7YXJTG5\MC900441510[1].png"/>
          <p:cNvPicPr>
            <a:picLocks noChangeAspect="1" noChangeArrowheads="1"/>
          </p:cNvPicPr>
          <p:nvPr/>
        </p:nvPicPr>
        <p:blipFill>
          <a:blip r:embed="rId3" cstate="print"/>
          <a:srcRect/>
          <a:stretch>
            <a:fillRect/>
          </a:stretch>
        </p:blipFill>
        <p:spPr bwMode="auto">
          <a:xfrm>
            <a:off x="6444208" y="1268760"/>
            <a:ext cx="1828572" cy="1828572"/>
          </a:xfrm>
          <a:prstGeom prst="rect">
            <a:avLst/>
          </a:prstGeom>
          <a:noFill/>
        </p:spPr>
      </p:pic>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 15.1.1.</a:t>
            </a:r>
            <a:endParaRPr lang="en-US" dirty="0"/>
          </a:p>
        </p:txBody>
      </p:sp>
      <p:sp>
        <p:nvSpPr>
          <p:cNvPr id="3" name="Content Placeholder 2"/>
          <p:cNvSpPr>
            <a:spLocks noGrp="1"/>
          </p:cNvSpPr>
          <p:nvPr>
            <p:ph idx="1"/>
          </p:nvPr>
        </p:nvSpPr>
        <p:spPr/>
        <p:txBody>
          <a:bodyPr/>
          <a:lstStyle/>
          <a:p>
            <a:r>
              <a:rPr lang="en-US" b="1" dirty="0" smtClean="0"/>
              <a:t>Promotion in rank from Assistant Professor to Associate Professor is </a:t>
            </a:r>
          </a:p>
          <a:p>
            <a:pPr lvl="1"/>
            <a:r>
              <a:rPr lang="en-US" dirty="0" smtClean="0"/>
              <a:t>a recognition of the Member's growth  and development as a teacher and scholar, and of his or her service to the University and the academic community.</a:t>
            </a:r>
            <a:endParaRPr lang="en-US" dirty="0"/>
          </a:p>
        </p:txBody>
      </p:sp>
      <p:pic>
        <p:nvPicPr>
          <p:cNvPr id="9218" name="Picture 2" descr="C:\Documents and Settings\lmacdonald\Local Settings\Temporary Internet Files\Content.IE5\T8YAFQIN\MC900078737[1].wmf"/>
          <p:cNvPicPr>
            <a:picLocks noChangeAspect="1" noChangeArrowheads="1"/>
          </p:cNvPicPr>
          <p:nvPr/>
        </p:nvPicPr>
        <p:blipFill>
          <a:blip r:embed="rId3" cstate="print"/>
          <a:srcRect/>
          <a:stretch>
            <a:fillRect/>
          </a:stretch>
        </p:blipFill>
        <p:spPr bwMode="auto">
          <a:xfrm>
            <a:off x="6660232" y="4437112"/>
            <a:ext cx="1455060" cy="1535104"/>
          </a:xfrm>
          <a:prstGeom prst="rect">
            <a:avLst/>
          </a:prstGeom>
          <a:noFill/>
        </p:spPr>
      </p:pic>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S15.7.4</a:t>
            </a:r>
            <a:endParaRPr lang="en-US" dirty="0"/>
          </a:p>
        </p:txBody>
      </p:sp>
      <p:sp>
        <p:nvSpPr>
          <p:cNvPr id="3" name="Content Placeholder 2"/>
          <p:cNvSpPr>
            <a:spLocks noGrp="1"/>
          </p:cNvSpPr>
          <p:nvPr>
            <p:ph idx="1"/>
          </p:nvPr>
        </p:nvSpPr>
        <p:spPr>
          <a:xfrm>
            <a:off x="457200" y="1196752"/>
            <a:ext cx="8229600" cy="5184576"/>
          </a:xfrm>
        </p:spPr>
        <p:txBody>
          <a:bodyPr/>
          <a:lstStyle/>
          <a:p>
            <a:r>
              <a:rPr lang="en-US" sz="2400" dirty="0" smtClean="0">
                <a:latin typeface="Times New Roman" pitchFamily="18" charset="0"/>
                <a:cs typeface="Times New Roman" pitchFamily="18" charset="0"/>
              </a:rPr>
              <a:t>The criteria for tenure are: </a:t>
            </a:r>
          </a:p>
          <a:p>
            <a:pPr marL="457200" indent="-457200">
              <a:buAutoNum type="alphaLcParenBoth"/>
            </a:pPr>
            <a:r>
              <a:rPr lang="en-US" sz="2400" dirty="0" smtClean="0">
                <a:latin typeface="Times New Roman" pitchFamily="18" charset="0"/>
                <a:cs typeface="Times New Roman" pitchFamily="18" charset="0"/>
              </a:rPr>
              <a:t>a satisfactory record as a teacher; </a:t>
            </a:r>
          </a:p>
          <a:p>
            <a:pPr marL="457200" indent="-457200">
              <a:buAutoNum type="alphaLcParenBoth"/>
            </a:pPr>
            <a:endParaRPr lang="en-US" sz="2400" dirty="0" smtClean="0">
              <a:latin typeface="Times New Roman" pitchFamily="18" charset="0"/>
              <a:cs typeface="Times New Roman" pitchFamily="18" charset="0"/>
            </a:endParaRPr>
          </a:p>
          <a:p>
            <a:pPr>
              <a:buNone/>
            </a:pPr>
            <a:r>
              <a:rPr lang="en-US" sz="2400" dirty="0" smtClean="0">
                <a:latin typeface="Times New Roman" pitchFamily="18" charset="0"/>
                <a:cs typeface="Times New Roman" pitchFamily="18" charset="0"/>
              </a:rPr>
              <a:t>(b) a satisfactory record of scholarly activity and achievement, or creative work in the performing and fine arts, to be normally demonstrated by presentation or publication in a credible academic, artistic or professional forum; </a:t>
            </a:r>
          </a:p>
          <a:p>
            <a:pPr>
              <a:buNone/>
            </a:pPr>
            <a:endParaRPr lang="en-US" sz="2400" dirty="0" smtClean="0">
              <a:latin typeface="Times New Roman" pitchFamily="18" charset="0"/>
              <a:cs typeface="Times New Roman" pitchFamily="18" charset="0"/>
            </a:endParaRPr>
          </a:p>
          <a:p>
            <a:pPr>
              <a:buNone/>
            </a:pPr>
            <a:r>
              <a:rPr lang="en-US" sz="2400" dirty="0" smtClean="0">
                <a:latin typeface="Times New Roman" pitchFamily="18" charset="0"/>
                <a:cs typeface="Times New Roman" pitchFamily="18" charset="0"/>
              </a:rPr>
              <a:t>(c) a satisfactory record of academic, professional and university community service. </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Criteria S15.7.1</a:t>
            </a:r>
            <a:endParaRPr lang="en-US" dirty="0"/>
          </a:p>
        </p:txBody>
      </p:sp>
      <p:sp>
        <p:nvSpPr>
          <p:cNvPr id="3" name="Content Placeholder 2"/>
          <p:cNvSpPr>
            <a:spLocks noGrp="1"/>
          </p:cNvSpPr>
          <p:nvPr>
            <p:ph idx="1"/>
          </p:nvPr>
        </p:nvSpPr>
        <p:spPr/>
        <p:txBody>
          <a:bodyPr/>
          <a:lstStyle/>
          <a:p>
            <a:r>
              <a:rPr lang="en-US" dirty="0" smtClean="0"/>
              <a:t>Teaching </a:t>
            </a:r>
          </a:p>
          <a:p>
            <a:r>
              <a:rPr lang="en-US" dirty="0" smtClean="0"/>
              <a:t>Scholarship</a:t>
            </a:r>
          </a:p>
          <a:p>
            <a:r>
              <a:rPr lang="en-US" dirty="0" smtClean="0"/>
              <a:t>Service</a:t>
            </a:r>
            <a:endParaRPr lang="en-US"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Teaching (</a:t>
            </a:r>
            <a:r>
              <a:rPr lang="en-US" dirty="0" smtClean="0">
                <a:latin typeface="Times New Roman" pitchFamily="18" charset="0"/>
                <a:cs typeface="Times New Roman" pitchFamily="18" charset="0"/>
              </a:rPr>
              <a:t>S15.7.2 (a)) </a:t>
            </a:r>
            <a:endParaRPr lang="en-US" dirty="0"/>
          </a:p>
        </p:txBody>
      </p:sp>
      <p:sp>
        <p:nvSpPr>
          <p:cNvPr id="3" name="Content Placeholder 2"/>
          <p:cNvSpPr>
            <a:spLocks noGrp="1"/>
          </p:cNvSpPr>
          <p:nvPr>
            <p:ph idx="1"/>
          </p:nvPr>
        </p:nvSpPr>
        <p:spPr>
          <a:xfrm>
            <a:off x="457200" y="1124744"/>
            <a:ext cx="8229600" cy="5001419"/>
          </a:xfrm>
        </p:spPr>
        <p:txBody>
          <a:bodyPr/>
          <a:lstStyle/>
          <a:p>
            <a:r>
              <a:rPr lang="en-US" sz="2800" dirty="0" smtClean="0">
                <a:latin typeface="Times New Roman" pitchFamily="18" charset="0"/>
                <a:cs typeface="Times New Roman" pitchFamily="18" charset="0"/>
              </a:rPr>
              <a:t>A requirement for tenure or for promotion to any rank is </a:t>
            </a:r>
          </a:p>
          <a:p>
            <a:r>
              <a:rPr lang="en-US" sz="2400" dirty="0" smtClean="0">
                <a:latin typeface="Times New Roman" pitchFamily="18" charset="0"/>
                <a:cs typeface="Times New Roman" pitchFamily="18" charset="0"/>
              </a:rPr>
              <a:t>demonstrated competence and responsibility in teaching and </a:t>
            </a:r>
          </a:p>
          <a:p>
            <a:r>
              <a:rPr lang="en-US" sz="2400" dirty="0" smtClean="0">
                <a:latin typeface="Times New Roman" pitchFamily="18" charset="0"/>
                <a:cs typeface="Times New Roman" pitchFamily="18" charset="0"/>
              </a:rPr>
              <a:t>a commitment to the facilitation of student learning</a:t>
            </a:r>
          </a:p>
          <a:p>
            <a:r>
              <a:rPr lang="en-US" sz="2400" dirty="0" smtClean="0">
                <a:latin typeface="Times New Roman" pitchFamily="18" charset="0"/>
                <a:cs typeface="Times New Roman" pitchFamily="18" charset="0"/>
              </a:rPr>
              <a:t>including </a:t>
            </a:r>
          </a:p>
          <a:p>
            <a:pPr lvl="1"/>
            <a:r>
              <a:rPr lang="en-US" sz="2000" dirty="0" smtClean="0">
                <a:latin typeface="Times New Roman" pitchFamily="18" charset="0"/>
                <a:cs typeface="Times New Roman" pitchFamily="18" charset="0"/>
              </a:rPr>
              <a:t>contributions to the development of curriculum and programs of study within a Member’s academic unit or sub-unit. </a:t>
            </a:r>
          </a:p>
          <a:p>
            <a:r>
              <a:rPr lang="en-US" sz="2400" dirty="0" smtClean="0">
                <a:latin typeface="Times New Roman" pitchFamily="18" charset="0"/>
                <a:cs typeface="Times New Roman" pitchFamily="18" charset="0"/>
              </a:rPr>
              <a:t>Teaching performance which is superior to the necessary requirement counts additionally in the candidate's favour</a:t>
            </a:r>
            <a:endParaRPr lang="en-US" sz="2400" dirty="0">
              <a:latin typeface="Times New Roman" pitchFamily="18" charset="0"/>
              <a:cs typeface="Times New Roman" pitchFamily="18" charset="0"/>
            </a:endParaRPr>
          </a:p>
        </p:txBody>
      </p:sp>
      <p:pic>
        <p:nvPicPr>
          <p:cNvPr id="11267" name="Picture 3" descr="C:\Documents and Settings\lmacdonald\Local Settings\Temporary Internet Files\Content.IE5\DVWU2HNF\MM900356713[1].gif"/>
          <p:cNvPicPr>
            <a:picLocks noChangeAspect="1" noChangeArrowheads="1" noCrop="1"/>
          </p:cNvPicPr>
          <p:nvPr/>
        </p:nvPicPr>
        <p:blipFill>
          <a:blip r:embed="rId3" cstate="print"/>
          <a:srcRect/>
          <a:stretch>
            <a:fillRect/>
          </a:stretch>
        </p:blipFill>
        <p:spPr bwMode="auto">
          <a:xfrm>
            <a:off x="6516215" y="5085184"/>
            <a:ext cx="1291361" cy="1097657"/>
          </a:xfrm>
          <a:prstGeom prst="rect">
            <a:avLst/>
          </a:prstGeom>
          <a:noFill/>
        </p:spPr>
      </p:pic>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Teaching - examples</a:t>
            </a:r>
            <a:endParaRPr lang="en-US" dirty="0"/>
          </a:p>
        </p:txBody>
      </p:sp>
      <p:sp>
        <p:nvSpPr>
          <p:cNvPr id="3" name="Content Placeholder 2"/>
          <p:cNvSpPr>
            <a:spLocks noGrp="1"/>
          </p:cNvSpPr>
          <p:nvPr>
            <p:ph idx="1"/>
          </p:nvPr>
        </p:nvSpPr>
        <p:spPr/>
        <p:txBody>
          <a:bodyPr/>
          <a:lstStyle/>
          <a:p>
            <a:r>
              <a:rPr lang="en-US" sz="2800" dirty="0" smtClean="0">
                <a:latin typeface="Times New Roman" pitchFamily="18" charset="0"/>
                <a:cs typeface="Times New Roman" pitchFamily="18" charset="0"/>
              </a:rPr>
              <a:t>Teaching evaluations</a:t>
            </a:r>
          </a:p>
          <a:p>
            <a:pPr lvl="1"/>
            <a:r>
              <a:rPr lang="en-US" sz="2400" dirty="0" smtClean="0">
                <a:latin typeface="Times New Roman" pitchFamily="18" charset="0"/>
                <a:cs typeface="Times New Roman" pitchFamily="18" charset="0"/>
              </a:rPr>
              <a:t>Teaching awards – nominations, winning</a:t>
            </a:r>
          </a:p>
          <a:p>
            <a:r>
              <a:rPr lang="en-US" sz="2800" dirty="0" smtClean="0">
                <a:latin typeface="Times New Roman" pitchFamily="18" charset="0"/>
                <a:cs typeface="Times New Roman" pitchFamily="18" charset="0"/>
              </a:rPr>
              <a:t>Courses taught and developed</a:t>
            </a:r>
          </a:p>
          <a:p>
            <a:r>
              <a:rPr lang="en-US" sz="2800" dirty="0" smtClean="0">
                <a:latin typeface="Times New Roman" pitchFamily="18" charset="0"/>
                <a:cs typeface="Times New Roman" pitchFamily="18" charset="0"/>
              </a:rPr>
              <a:t>Ways you facilitate student learning</a:t>
            </a:r>
          </a:p>
          <a:p>
            <a:pPr lvl="1"/>
            <a:r>
              <a:rPr lang="en-US" dirty="0" smtClean="0">
                <a:latin typeface="Times New Roman" pitchFamily="18" charset="0"/>
                <a:cs typeface="Times New Roman" pitchFamily="18" charset="0"/>
              </a:rPr>
              <a:t>Mentor (e.g. case competitions)</a:t>
            </a:r>
          </a:p>
          <a:p>
            <a:pPr lvl="1"/>
            <a:r>
              <a:rPr lang="en-US" dirty="0" smtClean="0">
                <a:latin typeface="Times New Roman" pitchFamily="18" charset="0"/>
                <a:cs typeface="Times New Roman" pitchFamily="18" charset="0"/>
              </a:rPr>
              <a:t>Independent studies</a:t>
            </a:r>
          </a:p>
          <a:p>
            <a:pPr lvl="1"/>
            <a:r>
              <a:rPr lang="en-US" dirty="0" smtClean="0">
                <a:latin typeface="Times New Roman" pitchFamily="18" charset="0"/>
                <a:cs typeface="Times New Roman" pitchFamily="18" charset="0"/>
              </a:rPr>
              <a:t>Graduate supervision</a:t>
            </a:r>
          </a:p>
          <a:p>
            <a:pPr lvl="1"/>
            <a:r>
              <a:rPr lang="en-US" dirty="0" smtClean="0">
                <a:latin typeface="Times New Roman" pitchFamily="18" charset="0"/>
                <a:cs typeface="Times New Roman" pitchFamily="18" charset="0"/>
              </a:rPr>
              <a:t>Program development</a:t>
            </a:r>
          </a:p>
          <a:p>
            <a:r>
              <a:rPr lang="en-US" dirty="0" smtClean="0">
                <a:latin typeface="Times New Roman" pitchFamily="18" charset="0"/>
                <a:cs typeface="Times New Roman" pitchFamily="18" charset="0"/>
              </a:rPr>
              <a:t>Growth/improvement in teaching </a:t>
            </a:r>
          </a:p>
          <a:p>
            <a:endParaRPr lang="en-US" sz="2800" dirty="0" smtClean="0">
              <a:latin typeface="Times New Roman" pitchFamily="18" charset="0"/>
              <a:cs typeface="Times New Roman" pitchFamily="18" charset="0"/>
            </a:endParaRPr>
          </a:p>
          <a:p>
            <a:endParaRPr lang="en-US" sz="2800" dirty="0" smtClean="0">
              <a:latin typeface="Times New Roman" pitchFamily="18" charset="0"/>
              <a:cs typeface="Times New Roman" pitchFamily="18" charset="0"/>
            </a:endParaRPr>
          </a:p>
          <a:p>
            <a:pPr lvl="1">
              <a:buNone/>
            </a:pPr>
            <a:endParaRPr lang="en-US" dirty="0">
              <a:latin typeface="Times New Roman" pitchFamily="18" charset="0"/>
              <a:cs typeface="Times New Roman" pitchFamily="18" charset="0"/>
            </a:endParaRPr>
          </a:p>
        </p:txBody>
      </p:sp>
      <p:pic>
        <p:nvPicPr>
          <p:cNvPr id="12291" name="Picture 3" descr="C:\Documents and Settings\lmacdonald\Local Settings\Temporary Internet Files\Content.IE5\3XOHL1NC\MC900334112[1].wmf"/>
          <p:cNvPicPr>
            <a:picLocks noChangeAspect="1" noChangeArrowheads="1"/>
          </p:cNvPicPr>
          <p:nvPr/>
        </p:nvPicPr>
        <p:blipFill>
          <a:blip r:embed="rId3" cstate="print"/>
          <a:srcRect/>
          <a:stretch>
            <a:fillRect/>
          </a:stretch>
        </p:blipFill>
        <p:spPr bwMode="auto">
          <a:xfrm>
            <a:off x="6660232" y="3861048"/>
            <a:ext cx="1761134" cy="1823314"/>
          </a:xfrm>
          <a:prstGeom prst="rect">
            <a:avLst/>
          </a:prstGeom>
          <a:noFill/>
        </p:spPr>
      </p:pic>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Scholarship S15.7.2 (b)</a:t>
            </a:r>
            <a:endParaRPr lang="en-US" dirty="0"/>
          </a:p>
        </p:txBody>
      </p:sp>
      <p:sp>
        <p:nvSpPr>
          <p:cNvPr id="3" name="Content Placeholder 2"/>
          <p:cNvSpPr>
            <a:spLocks noGrp="1"/>
          </p:cNvSpPr>
          <p:nvPr>
            <p:ph idx="1"/>
          </p:nvPr>
        </p:nvSpPr>
        <p:spPr/>
        <p:txBody>
          <a:bodyPr/>
          <a:lstStyle/>
          <a:p>
            <a:r>
              <a:rPr lang="en-US" dirty="0" smtClean="0"/>
              <a:t>A requirement for tenure or for promotion to any rank is </a:t>
            </a:r>
          </a:p>
          <a:p>
            <a:pPr lvl="1"/>
            <a:r>
              <a:rPr lang="en-US" dirty="0" smtClean="0"/>
              <a:t>evidence of scholarly activity and achievement, </a:t>
            </a:r>
          </a:p>
          <a:p>
            <a:pPr lvl="1"/>
            <a:r>
              <a:rPr lang="en-US" dirty="0" smtClean="0"/>
              <a:t>or creative work in the performing and fine arts, </a:t>
            </a:r>
          </a:p>
          <a:p>
            <a:pPr lvl="1"/>
            <a:r>
              <a:rPr lang="en-US" dirty="0" smtClean="0"/>
              <a:t>and recognition of one's work by academic peers. </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Understanding The Process: Section 15</a:t>
            </a:r>
            <a:endParaRPr lang="en-US" dirty="0"/>
          </a:p>
        </p:txBody>
      </p:sp>
      <p:pic>
        <p:nvPicPr>
          <p:cNvPr id="1026" name="Picture 2" descr="C:\Documents and Settings\lmacdonald\Local Settings\Temporary Internet Files\Content.IE5\O7YXJTG5\MP900315598[1].jpg"/>
          <p:cNvPicPr>
            <a:picLocks noChangeAspect="1" noChangeArrowheads="1"/>
          </p:cNvPicPr>
          <p:nvPr/>
        </p:nvPicPr>
        <p:blipFill>
          <a:blip r:embed="rId3" cstate="print"/>
          <a:srcRect/>
          <a:stretch>
            <a:fillRect/>
          </a:stretch>
        </p:blipFill>
        <p:spPr bwMode="auto">
          <a:xfrm>
            <a:off x="4067944" y="764704"/>
            <a:ext cx="3657600" cy="2609088"/>
          </a:xfrm>
          <a:prstGeom prst="rect">
            <a:avLst/>
          </a:prstGeom>
          <a:noFill/>
        </p:spPr>
      </p:pic>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Evidence of scholarship </a:t>
            </a:r>
            <a:endParaRPr lang="en-US" dirty="0"/>
          </a:p>
        </p:txBody>
      </p:sp>
      <p:sp>
        <p:nvSpPr>
          <p:cNvPr id="3" name="Content Placeholder 2"/>
          <p:cNvSpPr>
            <a:spLocks noGrp="1"/>
          </p:cNvSpPr>
          <p:nvPr>
            <p:ph idx="1"/>
          </p:nvPr>
        </p:nvSpPr>
        <p:spPr>
          <a:xfrm>
            <a:off x="457200" y="1196752"/>
            <a:ext cx="8229600" cy="4929411"/>
          </a:xfrm>
        </p:spPr>
        <p:txBody>
          <a:bodyPr/>
          <a:lstStyle/>
          <a:p>
            <a:pPr>
              <a:buNone/>
            </a:pPr>
            <a:r>
              <a:rPr lang="en-US" dirty="0" smtClean="0"/>
              <a:t>(i) a commitment to continuing growth in the Member's academic discipline, and to intellectual and/or artistic pursuits generally, </a:t>
            </a:r>
          </a:p>
          <a:p>
            <a:r>
              <a:rPr lang="en-US" dirty="0" smtClean="0"/>
              <a:t>receipt of research and publication grants</a:t>
            </a:r>
          </a:p>
          <a:p>
            <a:r>
              <a:rPr lang="en-US" dirty="0" smtClean="0"/>
              <a:t>and academic research activity which has resulted in the presentation or publication of findings in a credible academic forum. </a:t>
            </a:r>
            <a:endParaRPr lang="en-US"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latin typeface="Times New Roman" pitchFamily="18" charset="0"/>
                <a:cs typeface="Times New Roman" pitchFamily="18" charset="0"/>
              </a:rPr>
              <a:t>Examples of (i) – and how they are perceived</a:t>
            </a:r>
            <a:endParaRPr lang="en-US" sz="3200" dirty="0">
              <a:latin typeface="Times New Roman" pitchFamily="18" charset="0"/>
              <a:cs typeface="Times New Roman" pitchFamily="18" charset="0"/>
            </a:endParaRPr>
          </a:p>
        </p:txBody>
      </p:sp>
      <p:sp>
        <p:nvSpPr>
          <p:cNvPr id="3" name="Content Placeholder 2"/>
          <p:cNvSpPr>
            <a:spLocks noGrp="1"/>
          </p:cNvSpPr>
          <p:nvPr>
            <p:ph idx="1"/>
          </p:nvPr>
        </p:nvSpPr>
        <p:spPr>
          <a:xfrm>
            <a:off x="457200" y="1268760"/>
            <a:ext cx="8229600" cy="5184576"/>
          </a:xfrm>
        </p:spPr>
        <p:txBody>
          <a:bodyPr/>
          <a:lstStyle/>
          <a:p>
            <a:r>
              <a:rPr lang="en-US" sz="2800" dirty="0" smtClean="0">
                <a:latin typeface="Times New Roman" pitchFamily="18" charset="0"/>
                <a:cs typeface="Times New Roman" pitchFamily="18" charset="0"/>
              </a:rPr>
              <a:t>Grants </a:t>
            </a:r>
          </a:p>
          <a:p>
            <a:pPr lvl="1">
              <a:buFont typeface="Arial" pitchFamily="34" charset="0"/>
              <a:buChar char="•"/>
            </a:pPr>
            <a:r>
              <a:rPr lang="en-US" dirty="0" smtClean="0">
                <a:latin typeface="Times New Roman" pitchFamily="18" charset="0"/>
                <a:cs typeface="Times New Roman" pitchFamily="18" charset="0"/>
              </a:rPr>
              <a:t>Internal</a:t>
            </a:r>
          </a:p>
          <a:p>
            <a:pPr lvl="1">
              <a:buFont typeface="Arial" pitchFamily="34" charset="0"/>
              <a:buChar char="•"/>
            </a:pPr>
            <a:r>
              <a:rPr lang="en-US" dirty="0" smtClean="0">
                <a:latin typeface="Times New Roman" pitchFamily="18" charset="0"/>
                <a:cs typeface="Times New Roman" pitchFamily="18" charset="0"/>
              </a:rPr>
              <a:t>External</a:t>
            </a:r>
          </a:p>
          <a:p>
            <a:r>
              <a:rPr lang="en-US" sz="2800" dirty="0" smtClean="0">
                <a:latin typeface="Times New Roman" pitchFamily="18" charset="0"/>
                <a:cs typeface="Times New Roman" pitchFamily="18" charset="0"/>
              </a:rPr>
              <a:t>Peer reviewed publications</a:t>
            </a:r>
          </a:p>
          <a:p>
            <a:pPr lvl="1">
              <a:buFont typeface="Arial" pitchFamily="34" charset="0"/>
              <a:buChar char="•"/>
            </a:pPr>
            <a:r>
              <a:rPr lang="en-US" dirty="0" smtClean="0">
                <a:latin typeface="Times New Roman" pitchFamily="18" charset="0"/>
                <a:cs typeface="Times New Roman" pitchFamily="18" charset="0"/>
              </a:rPr>
              <a:t>Journal articles</a:t>
            </a:r>
          </a:p>
          <a:p>
            <a:pPr lvl="1">
              <a:buFont typeface="Arial" pitchFamily="34" charset="0"/>
              <a:buChar char="•"/>
            </a:pPr>
            <a:r>
              <a:rPr lang="en-US" dirty="0" smtClean="0">
                <a:latin typeface="Times New Roman" pitchFamily="18" charset="0"/>
                <a:cs typeface="Times New Roman" pitchFamily="18" charset="0"/>
              </a:rPr>
              <a:t>Books</a:t>
            </a:r>
          </a:p>
          <a:p>
            <a:r>
              <a:rPr lang="en-US" sz="2800" dirty="0" smtClean="0">
                <a:latin typeface="Times New Roman" pitchFamily="18" charset="0"/>
                <a:cs typeface="Times New Roman" pitchFamily="18" charset="0"/>
              </a:rPr>
              <a:t>Peer reviewed conference proceedings</a:t>
            </a:r>
          </a:p>
          <a:p>
            <a:r>
              <a:rPr lang="en-US" sz="2800" dirty="0" smtClean="0">
                <a:latin typeface="Times New Roman" pitchFamily="18" charset="0"/>
                <a:cs typeface="Times New Roman" pitchFamily="18" charset="0"/>
              </a:rPr>
              <a:t>Peer reviewed conference presentations</a:t>
            </a:r>
          </a:p>
          <a:p>
            <a:r>
              <a:rPr lang="en-US" sz="2800" dirty="0" smtClean="0">
                <a:latin typeface="Times New Roman" pitchFamily="18" charset="0"/>
                <a:cs typeface="Times New Roman" pitchFamily="18" charset="0"/>
              </a:rPr>
              <a:t>Professional journals </a:t>
            </a:r>
          </a:p>
          <a:p>
            <a:r>
              <a:rPr lang="en-US" sz="2800" dirty="0" smtClean="0">
                <a:latin typeface="Times New Roman" pitchFamily="18" charset="0"/>
                <a:cs typeface="Times New Roman" pitchFamily="18" charset="0"/>
              </a:rPr>
              <a:t>Non-peer reviewed outlets</a:t>
            </a:r>
            <a:endParaRPr lang="en-US" sz="28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Evidence of scholarship </a:t>
            </a:r>
            <a:endParaRPr lang="en-US" dirty="0"/>
          </a:p>
        </p:txBody>
      </p:sp>
      <p:sp>
        <p:nvSpPr>
          <p:cNvPr id="3" name="Content Placeholder 2"/>
          <p:cNvSpPr>
            <a:spLocks noGrp="1"/>
          </p:cNvSpPr>
          <p:nvPr>
            <p:ph idx="1"/>
          </p:nvPr>
        </p:nvSpPr>
        <p:spPr/>
        <p:txBody>
          <a:bodyPr/>
          <a:lstStyle/>
          <a:p>
            <a:pPr>
              <a:buNone/>
            </a:pPr>
            <a:r>
              <a:rPr lang="en-US" dirty="0" smtClean="0"/>
              <a:t>(ii) imaginative and innovative contributions in the performing and creative arts such as</a:t>
            </a:r>
          </a:p>
          <a:p>
            <a:pPr lvl="1"/>
            <a:r>
              <a:rPr lang="en-US" dirty="0" smtClean="0"/>
              <a:t> commissioned works, </a:t>
            </a:r>
          </a:p>
          <a:p>
            <a:pPr lvl="1"/>
            <a:r>
              <a:rPr lang="en-US" dirty="0" smtClean="0"/>
              <a:t>publication of artistic and literary works and musical compositions, </a:t>
            </a:r>
          </a:p>
          <a:p>
            <a:pPr lvl="1"/>
            <a:r>
              <a:rPr lang="en-US" dirty="0" smtClean="0"/>
              <a:t>presentations, performances and shows presented in a credible artistic forum. </a:t>
            </a:r>
            <a:endParaRPr lang="en-US"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Evidence of scholarship </a:t>
            </a:r>
            <a:endParaRPr lang="en-US" dirty="0"/>
          </a:p>
        </p:txBody>
      </p:sp>
      <p:sp>
        <p:nvSpPr>
          <p:cNvPr id="3" name="Content Placeholder 2"/>
          <p:cNvSpPr>
            <a:spLocks noGrp="1"/>
          </p:cNvSpPr>
          <p:nvPr>
            <p:ph idx="1"/>
          </p:nvPr>
        </p:nvSpPr>
        <p:spPr/>
        <p:txBody>
          <a:bodyPr/>
          <a:lstStyle/>
          <a:p>
            <a:pPr>
              <a:buNone/>
            </a:pPr>
            <a:r>
              <a:rPr lang="en-US" dirty="0" smtClean="0"/>
              <a:t>(iii) publications and/or presentations in a credible professional forum including</a:t>
            </a:r>
          </a:p>
          <a:p>
            <a:pPr lvl="1"/>
            <a:r>
              <a:rPr lang="en-US" dirty="0" smtClean="0"/>
              <a:t> the publication and/or airing of research-dependent works of Journalism in a credible journalistic forum; </a:t>
            </a:r>
            <a:endParaRPr lang="en-US"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Evidence of scholarship </a:t>
            </a:r>
            <a:endParaRPr lang="en-US" dirty="0"/>
          </a:p>
        </p:txBody>
      </p:sp>
      <p:sp>
        <p:nvSpPr>
          <p:cNvPr id="3" name="Content Placeholder 2"/>
          <p:cNvSpPr>
            <a:spLocks noGrp="1"/>
          </p:cNvSpPr>
          <p:nvPr>
            <p:ph idx="1"/>
          </p:nvPr>
        </p:nvSpPr>
        <p:spPr>
          <a:xfrm>
            <a:off x="395536" y="1124744"/>
            <a:ext cx="8229600" cy="5102027"/>
          </a:xfrm>
        </p:spPr>
        <p:txBody>
          <a:bodyPr/>
          <a:lstStyle/>
          <a:p>
            <a:pPr>
              <a:buNone/>
            </a:pPr>
            <a:r>
              <a:rPr lang="en-US" dirty="0" smtClean="0"/>
              <a:t>(iv) scholarship in teaching, including </a:t>
            </a:r>
          </a:p>
          <a:p>
            <a:pPr lvl="1"/>
            <a:r>
              <a:rPr lang="en-US" dirty="0" smtClean="0"/>
              <a:t>research, publications and academic presentations or workshops on teaching within universities and/or scholarly disciplines; </a:t>
            </a:r>
          </a:p>
          <a:p>
            <a:pPr>
              <a:buNone/>
            </a:pPr>
            <a:r>
              <a:rPr lang="en-US" dirty="0" smtClean="0"/>
              <a:t>(v) publications, including textbooks and case studies, which may not result from original research but which constitute valuable or creditable additions to the discipline. </a:t>
            </a:r>
            <a:endParaRPr lang="en-US"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Evidence of scholarship </a:t>
            </a:r>
            <a:endParaRPr lang="en-US" dirty="0"/>
          </a:p>
        </p:txBody>
      </p:sp>
      <p:sp>
        <p:nvSpPr>
          <p:cNvPr id="3" name="Content Placeholder 2"/>
          <p:cNvSpPr>
            <a:spLocks noGrp="1"/>
          </p:cNvSpPr>
          <p:nvPr>
            <p:ph idx="1"/>
          </p:nvPr>
        </p:nvSpPr>
        <p:spPr>
          <a:xfrm>
            <a:off x="457200" y="1600200"/>
            <a:ext cx="8229600" cy="4853136"/>
          </a:xfrm>
        </p:spPr>
        <p:txBody>
          <a:bodyPr/>
          <a:lstStyle/>
          <a:p>
            <a:pPr>
              <a:buNone/>
            </a:pPr>
            <a:r>
              <a:rPr lang="en-US" dirty="0" smtClean="0"/>
              <a:t>(vi) scholarly activity derived from the Member's expertise and recognition by one's peers including: </a:t>
            </a:r>
          </a:p>
          <a:p>
            <a:pPr lvl="1"/>
            <a:r>
              <a:rPr lang="en-US" dirty="0" smtClean="0"/>
              <a:t>book reviews, </a:t>
            </a:r>
          </a:p>
          <a:p>
            <a:pPr lvl="1"/>
            <a:r>
              <a:rPr lang="en-US" dirty="0" smtClean="0"/>
              <a:t>principal editorship of a journal, </a:t>
            </a:r>
          </a:p>
          <a:p>
            <a:pPr lvl="1"/>
            <a:r>
              <a:rPr lang="en-US" dirty="0" smtClean="0"/>
              <a:t>the refereeing of manuscripts and proposals for publishers, periodicals, and research agencies, </a:t>
            </a:r>
          </a:p>
          <a:p>
            <a:pPr lvl="1"/>
            <a:r>
              <a:rPr lang="en-US" dirty="0" smtClean="0"/>
              <a:t>and service as external examiners on graduate theses. </a:t>
            </a:r>
            <a:endParaRPr lang="en-US"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satisfactory evidence of scholarship?  </a:t>
            </a:r>
            <a:endParaRPr lang="en-US" dirty="0"/>
          </a:p>
        </p:txBody>
      </p:sp>
      <p:sp>
        <p:nvSpPr>
          <p:cNvPr id="3" name="Content Placeholder 2"/>
          <p:cNvSpPr>
            <a:spLocks noGrp="1"/>
          </p:cNvSpPr>
          <p:nvPr>
            <p:ph idx="1"/>
          </p:nvPr>
        </p:nvSpPr>
        <p:spPr/>
        <p:txBody>
          <a:bodyPr/>
          <a:lstStyle/>
          <a:p>
            <a:r>
              <a:rPr lang="en-US" dirty="0" smtClean="0"/>
              <a:t>Quality vs. Quantity</a:t>
            </a:r>
          </a:p>
          <a:p>
            <a:pPr lvl="1"/>
            <a:r>
              <a:rPr lang="en-US" dirty="0" smtClean="0"/>
              <a:t>Journal rankings</a:t>
            </a:r>
          </a:p>
          <a:p>
            <a:pPr lvl="1"/>
            <a:r>
              <a:rPr lang="en-US" dirty="0" smtClean="0"/>
              <a:t>Citations, Impact</a:t>
            </a:r>
          </a:p>
          <a:p>
            <a:pPr lvl="1"/>
            <a:r>
              <a:rPr lang="en-US" dirty="0" smtClean="0"/>
              <a:t>Grants</a:t>
            </a:r>
          </a:p>
          <a:p>
            <a:pPr lvl="1"/>
            <a:r>
              <a:rPr lang="en-US" dirty="0" smtClean="0"/>
              <a:t>Record, pipeline, etc.</a:t>
            </a:r>
          </a:p>
          <a:p>
            <a:r>
              <a:rPr lang="en-US" dirty="0" smtClean="0"/>
              <a:t>Recognition by peers</a:t>
            </a:r>
          </a:p>
          <a:p>
            <a:pPr lvl="1"/>
            <a:r>
              <a:rPr lang="en-US" dirty="0" smtClean="0"/>
              <a:t>Reviewing, editorial boards, etc</a:t>
            </a:r>
          </a:p>
          <a:p>
            <a:r>
              <a:rPr lang="en-US" dirty="0" smtClean="0"/>
              <a:t>Depends on field and timeline</a:t>
            </a:r>
            <a:endParaRPr lang="en-US" dirty="0"/>
          </a:p>
        </p:txBody>
      </p:sp>
      <p:pic>
        <p:nvPicPr>
          <p:cNvPr id="14339" name="Picture 3" descr="C:\Documents and Settings\lmacdonald\Local Settings\Temporary Internet Files\Content.IE5\DVWU2HNF\MC900445168[1].wmf"/>
          <p:cNvPicPr>
            <a:picLocks noChangeAspect="1" noChangeArrowheads="1"/>
          </p:cNvPicPr>
          <p:nvPr/>
        </p:nvPicPr>
        <p:blipFill>
          <a:blip r:embed="rId3" cstate="print"/>
          <a:srcRect/>
          <a:stretch>
            <a:fillRect/>
          </a:stretch>
        </p:blipFill>
        <p:spPr bwMode="auto">
          <a:xfrm>
            <a:off x="5580112" y="2132856"/>
            <a:ext cx="1721815" cy="1096366"/>
          </a:xfrm>
          <a:prstGeom prst="rect">
            <a:avLst/>
          </a:prstGeom>
          <a:noFill/>
        </p:spPr>
      </p:pic>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50106"/>
          </a:xfrm>
        </p:spPr>
        <p:txBody>
          <a:bodyPr/>
          <a:lstStyle/>
          <a:p>
            <a:r>
              <a:rPr lang="en-US" sz="4000" b="1" dirty="0" smtClean="0">
                <a:latin typeface="Times New Roman" pitchFamily="18" charset="0"/>
                <a:cs typeface="Times New Roman" pitchFamily="18" charset="0"/>
              </a:rPr>
              <a:t>Academic, Professional and University Community Service</a:t>
            </a:r>
            <a:endParaRPr lang="en-US" sz="4000" dirty="0">
              <a:latin typeface="Times New Roman" pitchFamily="18" charset="0"/>
              <a:cs typeface="Times New Roman" pitchFamily="18" charset="0"/>
            </a:endParaRPr>
          </a:p>
        </p:txBody>
      </p:sp>
      <p:sp>
        <p:nvSpPr>
          <p:cNvPr id="3" name="Content Placeholder 2"/>
          <p:cNvSpPr>
            <a:spLocks noGrp="1"/>
          </p:cNvSpPr>
          <p:nvPr>
            <p:ph idx="1"/>
          </p:nvPr>
        </p:nvSpPr>
        <p:spPr>
          <a:xfrm>
            <a:off x="457200" y="1124744"/>
            <a:ext cx="8229600" cy="5001419"/>
          </a:xfrm>
        </p:spPr>
        <p:txBody>
          <a:bodyPr/>
          <a:lstStyle/>
          <a:p>
            <a:endParaRPr lang="en-US" sz="2800" dirty="0" smtClean="0">
              <a:latin typeface="Times New Roman" pitchFamily="18" charset="0"/>
              <a:cs typeface="Times New Roman" pitchFamily="18" charset="0"/>
            </a:endParaRPr>
          </a:p>
          <a:p>
            <a:r>
              <a:rPr lang="en-US" sz="2800" dirty="0" smtClean="0">
                <a:latin typeface="Times New Roman" pitchFamily="18" charset="0"/>
                <a:cs typeface="Times New Roman" pitchFamily="18" charset="0"/>
              </a:rPr>
              <a:t>A consideration for tenure or promotion to any rank is evidence of active participation in the corporate life of the University community. Such contributions include</a:t>
            </a:r>
          </a:p>
          <a:p>
            <a:pPr lvl="1"/>
            <a:r>
              <a:rPr lang="en-US" sz="2400" dirty="0" smtClean="0">
                <a:latin typeface="Times New Roman" pitchFamily="18" charset="0"/>
                <a:cs typeface="Times New Roman" pitchFamily="18" charset="0"/>
              </a:rPr>
              <a:t> service on University and Association committees, </a:t>
            </a:r>
          </a:p>
          <a:p>
            <a:pPr lvl="1"/>
            <a:r>
              <a:rPr lang="en-US" sz="2400" dirty="0" smtClean="0">
                <a:latin typeface="Times New Roman" pitchFamily="18" charset="0"/>
                <a:cs typeface="Times New Roman" pitchFamily="18" charset="0"/>
              </a:rPr>
              <a:t>assistance and leadership in departmental administration, </a:t>
            </a:r>
          </a:p>
          <a:p>
            <a:pPr lvl="1"/>
            <a:r>
              <a:rPr lang="en-US" sz="2400" dirty="0" smtClean="0">
                <a:latin typeface="Times New Roman" pitchFamily="18" charset="0"/>
                <a:cs typeface="Times New Roman" pitchFamily="18" charset="0"/>
              </a:rPr>
              <a:t>contributions to the intellectual and cultural life of the campus.  </a:t>
            </a:r>
            <a:endParaRPr lang="en-US" sz="2400" dirty="0">
              <a:latin typeface="Times New Roman" pitchFamily="18" charset="0"/>
              <a:cs typeface="Times New Roman" pitchFamily="18" charset="0"/>
            </a:endParaRPr>
          </a:p>
        </p:txBody>
      </p:sp>
      <p:pic>
        <p:nvPicPr>
          <p:cNvPr id="15362" name="Picture 2" descr="C:\Documents and Settings\lmacdonald\Local Settings\Temporary Internet Files\Content.IE5\Q1VRQAAD\MP900448464[1].jpg"/>
          <p:cNvPicPr>
            <a:picLocks noChangeAspect="1" noChangeArrowheads="1"/>
          </p:cNvPicPr>
          <p:nvPr/>
        </p:nvPicPr>
        <p:blipFill>
          <a:blip r:embed="rId3" cstate="print"/>
          <a:srcRect/>
          <a:stretch>
            <a:fillRect/>
          </a:stretch>
        </p:blipFill>
        <p:spPr bwMode="auto">
          <a:xfrm flipH="1">
            <a:off x="7020272" y="4797152"/>
            <a:ext cx="1229883" cy="1844824"/>
          </a:xfrm>
          <a:prstGeom prst="rect">
            <a:avLst/>
          </a:prstGeom>
          <a:noFill/>
        </p:spPr>
      </p:pic>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50106"/>
          </a:xfrm>
        </p:spPr>
        <p:txBody>
          <a:bodyPr/>
          <a:lstStyle/>
          <a:p>
            <a:r>
              <a:rPr lang="en-US" dirty="0" smtClean="0">
                <a:latin typeface="Times New Roman" pitchFamily="18" charset="0"/>
                <a:cs typeface="Times New Roman" pitchFamily="18" charset="0"/>
              </a:rPr>
              <a:t>Academic and Professional Service</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a:xfrm>
            <a:off x="457200" y="1124744"/>
            <a:ext cx="8229600" cy="5001419"/>
          </a:xfrm>
        </p:spPr>
        <p:txBody>
          <a:bodyPr/>
          <a:lstStyle/>
          <a:p>
            <a:r>
              <a:rPr lang="en-US" sz="2800" dirty="0" smtClean="0">
                <a:latin typeface="Times New Roman" pitchFamily="18" charset="0"/>
                <a:cs typeface="Times New Roman" pitchFamily="18" charset="0"/>
              </a:rPr>
              <a:t>academic and professional service includes: </a:t>
            </a:r>
          </a:p>
          <a:p>
            <a:r>
              <a:rPr lang="en-US" sz="2800" dirty="0" smtClean="0">
                <a:latin typeface="Times New Roman" pitchFamily="18" charset="0"/>
                <a:cs typeface="Times New Roman" pitchFamily="18" charset="0"/>
              </a:rPr>
              <a:t>contributions to professional or learned societies through service on the government or other commissions in a professional capacity, </a:t>
            </a:r>
          </a:p>
          <a:p>
            <a:r>
              <a:rPr lang="en-US" sz="2800" dirty="0" smtClean="0">
                <a:latin typeface="Times New Roman" pitchFamily="18" charset="0"/>
                <a:cs typeface="Times New Roman" pitchFamily="18" charset="0"/>
              </a:rPr>
              <a:t>consulting work which involves more than the routine application of the existing body of knowledge, </a:t>
            </a:r>
          </a:p>
          <a:p>
            <a:r>
              <a:rPr lang="en-US" sz="2800" dirty="0" smtClean="0">
                <a:latin typeface="Times New Roman" pitchFamily="18" charset="0"/>
                <a:cs typeface="Times New Roman" pitchFamily="18" charset="0"/>
              </a:rPr>
              <a:t>and contributions in a professional capacity to the community-at-large and to cultural, community and service organizations. </a:t>
            </a:r>
            <a:endParaRPr lang="en-US" sz="2800" dirty="0">
              <a:latin typeface="Times New Roman" pitchFamily="18" charset="0"/>
              <a:cs typeface="Times New Roman" pitchFamily="18" charset="0"/>
            </a:endParaRPr>
          </a:p>
        </p:txBody>
      </p:sp>
      <p:pic>
        <p:nvPicPr>
          <p:cNvPr id="16387" name="Picture 3" descr="C:\Documents and Settings\lmacdonald\Local Settings\Temporary Internet Files\Content.IE5\NY216EJJ\MC900174351[1].wmf"/>
          <p:cNvPicPr>
            <a:picLocks noChangeAspect="1" noChangeArrowheads="1"/>
          </p:cNvPicPr>
          <p:nvPr/>
        </p:nvPicPr>
        <p:blipFill>
          <a:blip r:embed="rId3" cstate="print"/>
          <a:srcRect/>
          <a:stretch>
            <a:fillRect/>
          </a:stretch>
        </p:blipFill>
        <p:spPr bwMode="auto">
          <a:xfrm>
            <a:off x="6588224" y="4941168"/>
            <a:ext cx="1819656" cy="1560881"/>
          </a:xfrm>
          <a:prstGeom prst="rect">
            <a:avLst/>
          </a:prstGeom>
          <a:noFill/>
        </p:spPr>
      </p:pic>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4082"/>
          </a:xfrm>
        </p:spPr>
        <p:txBody>
          <a:bodyPr/>
          <a:lstStyle/>
          <a:p>
            <a:r>
              <a:rPr lang="en-US" dirty="0" smtClean="0"/>
              <a:t>Tenure decision –S 15.7.4 </a:t>
            </a:r>
            <a:endParaRPr lang="en-US" dirty="0"/>
          </a:p>
        </p:txBody>
      </p:sp>
      <p:sp>
        <p:nvSpPr>
          <p:cNvPr id="3" name="Content Placeholder 2"/>
          <p:cNvSpPr>
            <a:spLocks noGrp="1"/>
          </p:cNvSpPr>
          <p:nvPr>
            <p:ph idx="1"/>
          </p:nvPr>
        </p:nvSpPr>
        <p:spPr>
          <a:xfrm>
            <a:off x="457200" y="836712"/>
            <a:ext cx="8229600" cy="5289451"/>
          </a:xfrm>
        </p:spPr>
        <p:txBody>
          <a:bodyPr/>
          <a:lstStyle/>
          <a:p>
            <a:r>
              <a:rPr lang="en-US" sz="2800" dirty="0" smtClean="0">
                <a:latin typeface="Times New Roman" pitchFamily="18" charset="0"/>
                <a:cs typeface="Times New Roman" pitchFamily="18" charset="0"/>
              </a:rPr>
              <a:t>tenure shall be granted when there is </a:t>
            </a:r>
          </a:p>
          <a:p>
            <a:pPr lvl="1"/>
            <a:r>
              <a:rPr lang="en-US" sz="2400" dirty="0" smtClean="0">
                <a:latin typeface="Times New Roman" pitchFamily="18" charset="0"/>
                <a:cs typeface="Times New Roman" pitchFamily="18" charset="0"/>
              </a:rPr>
              <a:t>consistent evidence of satisfactory academic performance, </a:t>
            </a:r>
          </a:p>
          <a:p>
            <a:pPr lvl="1"/>
            <a:r>
              <a:rPr lang="en-US" sz="2400" dirty="0" smtClean="0">
                <a:latin typeface="Times New Roman" pitchFamily="18" charset="0"/>
                <a:cs typeface="Times New Roman" pitchFamily="18" charset="0"/>
              </a:rPr>
              <a:t>demonstrated professional growth, and</a:t>
            </a:r>
          </a:p>
          <a:p>
            <a:pPr lvl="1"/>
            <a:r>
              <a:rPr lang="en-US" sz="2400" dirty="0" smtClean="0">
                <a:latin typeface="Times New Roman" pitchFamily="18" charset="0"/>
                <a:cs typeface="Times New Roman" pitchFamily="18" charset="0"/>
              </a:rPr>
              <a:t>the promise of future development.</a:t>
            </a:r>
          </a:p>
          <a:p>
            <a:r>
              <a:rPr lang="en-US" sz="2800" b="1" dirty="0" smtClean="0">
                <a:latin typeface="Times New Roman" pitchFamily="18" charset="0"/>
                <a:cs typeface="Times New Roman" pitchFamily="18" charset="0"/>
              </a:rPr>
              <a:t>Satisfactory teaching, scholarship and service</a:t>
            </a:r>
          </a:p>
          <a:p>
            <a:r>
              <a:rPr lang="en-US" sz="2800" dirty="0" smtClean="0">
                <a:latin typeface="Times New Roman" pitchFamily="18" charset="0"/>
                <a:cs typeface="Times New Roman" pitchFamily="18" charset="0"/>
              </a:rPr>
              <a:t>The committee weighs each element and your total package to decide  </a:t>
            </a:r>
          </a:p>
          <a:p>
            <a:pPr lvl="1"/>
            <a:r>
              <a:rPr lang="en-US" sz="2400" dirty="0" smtClean="0">
                <a:latin typeface="Times New Roman" pitchFamily="18" charset="0"/>
                <a:cs typeface="Times New Roman" pitchFamily="18" charset="0"/>
              </a:rPr>
              <a:t>A demonstrated record of excellence in teaching may be used to lessen the usual standards required in scholarship</a:t>
            </a:r>
          </a:p>
          <a:p>
            <a:pPr lvl="1"/>
            <a:r>
              <a:rPr lang="en-US" sz="2400" dirty="0" smtClean="0">
                <a:latin typeface="Times New Roman" pitchFamily="18" charset="0"/>
                <a:cs typeface="Times New Roman" pitchFamily="18" charset="0"/>
              </a:rPr>
              <a:t>an exceptional record of scholarly or creative work may be used to lessen the standards usually applied under criteria (a) [teaching] and (c) [service]. </a:t>
            </a:r>
          </a:p>
          <a:p>
            <a:pPr lvl="1"/>
            <a:endParaRPr 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p:txBody>
          <a:bodyPr/>
          <a:lstStyle/>
          <a:p>
            <a:pPr eaLnBrk="1" hangingPunct="1"/>
            <a:r>
              <a:rPr lang="en-US" dirty="0" smtClean="0"/>
              <a:t>Tenure and Promotion</a:t>
            </a:r>
          </a:p>
        </p:txBody>
      </p:sp>
      <p:sp>
        <p:nvSpPr>
          <p:cNvPr id="2051" name="Rectangle 3"/>
          <p:cNvSpPr>
            <a:spLocks noGrp="1" noChangeArrowheads="1"/>
          </p:cNvSpPr>
          <p:nvPr>
            <p:ph type="body" idx="1"/>
          </p:nvPr>
        </p:nvSpPr>
        <p:spPr>
          <a:xfrm>
            <a:off x="395536" y="1196752"/>
            <a:ext cx="8291264" cy="3528392"/>
          </a:xfrm>
        </p:spPr>
        <p:txBody>
          <a:bodyPr/>
          <a:lstStyle/>
          <a:p>
            <a:pPr eaLnBrk="1" hangingPunct="1"/>
            <a:r>
              <a:rPr lang="en-US" dirty="0" smtClean="0"/>
              <a:t>When you are granted tenure, you are also promoted to Associate (15.7.6). </a:t>
            </a:r>
          </a:p>
          <a:p>
            <a:pPr lvl="1" eaLnBrk="1" hangingPunct="1"/>
            <a:r>
              <a:rPr lang="en-US" dirty="0" smtClean="0"/>
              <a:t>One application covers both.</a:t>
            </a:r>
          </a:p>
          <a:p>
            <a:pPr lvl="1" eaLnBrk="1" hangingPunct="1">
              <a:buNone/>
            </a:pPr>
            <a:endParaRPr lang="en-US" dirty="0" smtClean="0"/>
          </a:p>
          <a:p>
            <a:pPr eaLnBrk="1" hangingPunct="1"/>
            <a:r>
              <a:rPr lang="en-US" dirty="0" smtClean="0"/>
              <a:t>You may only be considered once for tenure.</a:t>
            </a: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11560" y="2420888"/>
            <a:ext cx="7772400" cy="1362075"/>
          </a:xfrm>
        </p:spPr>
        <p:txBody>
          <a:bodyPr/>
          <a:lstStyle/>
          <a:p>
            <a:r>
              <a:rPr lang="en-US" dirty="0" smtClean="0"/>
              <a:t>Your Application</a:t>
            </a:r>
            <a:endParaRPr lang="en-US" dirty="0"/>
          </a:p>
        </p:txBody>
      </p:sp>
      <p:sp>
        <p:nvSpPr>
          <p:cNvPr id="5" name="Text Placeholder 4"/>
          <p:cNvSpPr>
            <a:spLocks noGrp="1"/>
          </p:cNvSpPr>
          <p:nvPr>
            <p:ph type="body" idx="1"/>
          </p:nvPr>
        </p:nvSpPr>
        <p:spPr>
          <a:xfrm>
            <a:off x="611560" y="3429000"/>
            <a:ext cx="7772400" cy="1500187"/>
          </a:xfrm>
        </p:spPr>
        <p:txBody>
          <a:bodyPr/>
          <a:lstStyle/>
          <a:p>
            <a:r>
              <a:rPr lang="en-US" dirty="0" smtClean="0"/>
              <a:t>What should you include?</a:t>
            </a:r>
            <a:endParaRPr lang="en-US" dirty="0"/>
          </a:p>
        </p:txBody>
      </p:sp>
      <p:pic>
        <p:nvPicPr>
          <p:cNvPr id="17411" name="Picture 3" descr="C:\Documents and Settings\lmacdonald\Local Settings\Temporary Internet Files\Content.IE5\PK7D9UGF\MC900056128[1].wmf"/>
          <p:cNvPicPr>
            <a:picLocks noChangeAspect="1" noChangeArrowheads="1"/>
          </p:cNvPicPr>
          <p:nvPr/>
        </p:nvPicPr>
        <p:blipFill>
          <a:blip r:embed="rId3" cstate="print"/>
          <a:srcRect/>
          <a:stretch>
            <a:fillRect/>
          </a:stretch>
        </p:blipFill>
        <p:spPr bwMode="auto">
          <a:xfrm>
            <a:off x="5868144" y="4293096"/>
            <a:ext cx="1841602" cy="1841602"/>
          </a:xfrm>
          <a:prstGeom prst="rect">
            <a:avLst/>
          </a:prstGeom>
          <a:noFill/>
        </p:spPr>
      </p:pic>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Application: S 15.4.1</a:t>
            </a:r>
            <a:endParaRPr lang="en-US" dirty="0"/>
          </a:p>
        </p:txBody>
      </p:sp>
      <p:sp>
        <p:nvSpPr>
          <p:cNvPr id="5" name="Content Placeholder 4"/>
          <p:cNvSpPr>
            <a:spLocks noGrp="1"/>
          </p:cNvSpPr>
          <p:nvPr>
            <p:ph idx="1"/>
          </p:nvPr>
        </p:nvSpPr>
        <p:spPr>
          <a:xfrm>
            <a:off x="539552" y="1196752"/>
            <a:ext cx="8229600" cy="4525963"/>
          </a:xfrm>
        </p:spPr>
        <p:txBody>
          <a:bodyPr/>
          <a:lstStyle/>
          <a:p>
            <a:r>
              <a:rPr lang="en-US" dirty="0" smtClean="0"/>
              <a:t>The application shall be accompanied by</a:t>
            </a:r>
          </a:p>
          <a:p>
            <a:pPr lvl="1"/>
            <a:r>
              <a:rPr lang="en-US" dirty="0" smtClean="0"/>
              <a:t> a curriculum vitae, </a:t>
            </a:r>
          </a:p>
          <a:p>
            <a:pPr lvl="1"/>
            <a:r>
              <a:rPr lang="en-US" dirty="0" smtClean="0"/>
              <a:t>a copy of all scholarly publications listed in the curriculum vitae, </a:t>
            </a:r>
          </a:p>
          <a:p>
            <a:pPr lvl="1"/>
            <a:r>
              <a:rPr lang="en-US" dirty="0" smtClean="0"/>
              <a:t>a teaching dossier (S 31.6)</a:t>
            </a:r>
          </a:p>
          <a:p>
            <a:pPr lvl="1"/>
            <a:r>
              <a:rPr lang="en-US" dirty="0" smtClean="0"/>
              <a:t>such other documentation as the Member considers as evidence of fulfillment of the criteria. </a:t>
            </a:r>
          </a:p>
          <a:p>
            <a:pPr lvl="1">
              <a:buNone/>
            </a:pPr>
            <a:endParaRPr lang="en-US" dirty="0"/>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Elements of Application</a:t>
            </a:r>
            <a:endParaRPr lang="en-US" dirty="0"/>
          </a:p>
        </p:txBody>
      </p:sp>
      <p:sp>
        <p:nvSpPr>
          <p:cNvPr id="3" name="Content Placeholder 2"/>
          <p:cNvSpPr>
            <a:spLocks noGrp="1"/>
          </p:cNvSpPr>
          <p:nvPr>
            <p:ph idx="1"/>
          </p:nvPr>
        </p:nvSpPr>
        <p:spPr/>
        <p:txBody>
          <a:bodyPr/>
          <a:lstStyle/>
          <a:p>
            <a:r>
              <a:rPr lang="en-US" dirty="0" smtClean="0"/>
              <a:t>The Letter of application</a:t>
            </a:r>
          </a:p>
          <a:p>
            <a:r>
              <a:rPr lang="en-US" dirty="0" smtClean="0"/>
              <a:t>CV</a:t>
            </a:r>
          </a:p>
          <a:p>
            <a:r>
              <a:rPr lang="en-US" dirty="0" smtClean="0"/>
              <a:t>Research dossier</a:t>
            </a:r>
          </a:p>
          <a:p>
            <a:r>
              <a:rPr lang="en-US" dirty="0" smtClean="0"/>
              <a:t>Teaching dossier</a:t>
            </a:r>
          </a:p>
          <a:p>
            <a:r>
              <a:rPr lang="en-US" dirty="0" smtClean="0"/>
              <a:t>Pointers</a:t>
            </a:r>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lang="en-US" dirty="0" smtClean="0"/>
              <a:t>The Letter of Application</a:t>
            </a:r>
          </a:p>
        </p:txBody>
      </p:sp>
      <p:sp>
        <p:nvSpPr>
          <p:cNvPr id="12291" name="Content Placeholder 2"/>
          <p:cNvSpPr>
            <a:spLocks noGrp="1"/>
          </p:cNvSpPr>
          <p:nvPr>
            <p:ph idx="1"/>
          </p:nvPr>
        </p:nvSpPr>
        <p:spPr>
          <a:xfrm>
            <a:off x="457200" y="1124744"/>
            <a:ext cx="8435280" cy="5256584"/>
          </a:xfrm>
        </p:spPr>
        <p:txBody>
          <a:bodyPr>
            <a:normAutofit fontScale="92500" lnSpcReduction="10000"/>
          </a:bodyPr>
          <a:lstStyle/>
          <a:p>
            <a:pPr>
              <a:buNone/>
            </a:pPr>
            <a:r>
              <a:rPr lang="en-US" dirty="0" smtClean="0"/>
              <a:t>Purpose: explain how you fulfill the criteria for tenure</a:t>
            </a:r>
          </a:p>
          <a:p>
            <a:r>
              <a:rPr lang="en-US" dirty="0" smtClean="0"/>
              <a:t>A </a:t>
            </a:r>
            <a:r>
              <a:rPr lang="en-US" b="1" dirty="0" smtClean="0"/>
              <a:t>summary</a:t>
            </a:r>
            <a:r>
              <a:rPr lang="en-US" dirty="0" smtClean="0"/>
              <a:t> of highlights and achievements</a:t>
            </a:r>
          </a:p>
          <a:p>
            <a:pPr lvl="1"/>
            <a:r>
              <a:rPr lang="en-US" dirty="0" smtClean="0"/>
              <a:t>Suggested length –  2-3 pages</a:t>
            </a:r>
          </a:p>
          <a:p>
            <a:pPr lvl="2"/>
            <a:r>
              <a:rPr lang="en-US" dirty="0" smtClean="0"/>
              <a:t>Refer reader to research programme or teaching dossier as necessary</a:t>
            </a:r>
          </a:p>
          <a:p>
            <a:pPr lvl="1"/>
            <a:r>
              <a:rPr lang="en-US" dirty="0" smtClean="0"/>
              <a:t>A way of linking your CV to the 3 criteria in CA</a:t>
            </a:r>
          </a:p>
          <a:p>
            <a:pPr marL="342900" lvl="1" indent="-342900">
              <a:buFontTx/>
              <a:buChar char="•"/>
            </a:pPr>
            <a:r>
              <a:rPr lang="en-US" dirty="0" smtClean="0"/>
              <a:t>Also, link your achievements to where your work is going, and how you will continue to build on these achievements – your future potential.</a:t>
            </a:r>
          </a:p>
          <a:p>
            <a:pPr marL="342900" lvl="1" indent="-342900">
              <a:buFontTx/>
              <a:buChar char="•"/>
            </a:pPr>
            <a:r>
              <a:rPr lang="en-US" dirty="0" smtClean="0"/>
              <a:t>and to address anything that might raise questions in your package</a:t>
            </a:r>
          </a:p>
          <a:p>
            <a:pPr>
              <a:buNone/>
            </a:pPr>
            <a:endParaRPr lang="en-US" dirty="0" smtClean="0"/>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lang="en-US" dirty="0" smtClean="0"/>
              <a:t>The Letter of Application</a:t>
            </a:r>
          </a:p>
        </p:txBody>
      </p:sp>
      <p:sp>
        <p:nvSpPr>
          <p:cNvPr id="12291" name="Content Placeholder 2"/>
          <p:cNvSpPr>
            <a:spLocks noGrp="1"/>
          </p:cNvSpPr>
          <p:nvPr>
            <p:ph idx="1"/>
          </p:nvPr>
        </p:nvSpPr>
        <p:spPr>
          <a:xfrm>
            <a:off x="457200" y="1124744"/>
            <a:ext cx="8686800" cy="4752528"/>
          </a:xfrm>
        </p:spPr>
        <p:txBody>
          <a:bodyPr>
            <a:normAutofit fontScale="92500"/>
          </a:bodyPr>
          <a:lstStyle/>
          <a:p>
            <a:pPr>
              <a:buNone/>
            </a:pPr>
            <a:r>
              <a:rPr lang="en-US" sz="2400" dirty="0" smtClean="0">
                <a:latin typeface="Times New Roman" pitchFamily="18" charset="0"/>
                <a:cs typeface="Times New Roman" pitchFamily="18" charset="0"/>
              </a:rPr>
              <a:t>Structure:</a:t>
            </a:r>
          </a:p>
          <a:p>
            <a:r>
              <a:rPr lang="en-US" sz="2400" dirty="0" smtClean="0">
                <a:latin typeface="Times New Roman" pitchFamily="18" charset="0"/>
                <a:cs typeface="Times New Roman" pitchFamily="18" charset="0"/>
              </a:rPr>
              <a:t>Address all 3 criteria in your letter, have  a section for each:</a:t>
            </a:r>
          </a:p>
          <a:p>
            <a:pPr lvl="1"/>
            <a:r>
              <a:rPr lang="en-US" sz="2400" dirty="0" smtClean="0">
                <a:latin typeface="Times New Roman" pitchFamily="18" charset="0"/>
                <a:cs typeface="Times New Roman" pitchFamily="18" charset="0"/>
              </a:rPr>
              <a:t>1 to 2 paragraphs (each) for teaching and service</a:t>
            </a:r>
          </a:p>
          <a:p>
            <a:pPr lvl="1"/>
            <a:r>
              <a:rPr lang="en-US" sz="2400" dirty="0" smtClean="0">
                <a:latin typeface="Times New Roman" pitchFamily="18" charset="0"/>
                <a:cs typeface="Times New Roman" pitchFamily="18" charset="0"/>
              </a:rPr>
              <a:t> Paragraphs for research should summarizing what you had when you came, what you have done since, your future research plans.</a:t>
            </a:r>
          </a:p>
          <a:p>
            <a:pPr lvl="2"/>
            <a:r>
              <a:rPr lang="en-US" sz="2000" dirty="0" smtClean="0">
                <a:latin typeface="Times New Roman" pitchFamily="18" charset="0"/>
                <a:cs typeface="Times New Roman" pitchFamily="18" charset="0"/>
              </a:rPr>
              <a:t>Highlight quality/reputation of journals, high citation counts, positive reviews of your work, exceptional service to the university or academic community, awards and nominations etc, </a:t>
            </a:r>
          </a:p>
          <a:p>
            <a:pPr lvl="2"/>
            <a:r>
              <a:rPr lang="en-US" sz="2000" dirty="0" smtClean="0">
                <a:latin typeface="Times New Roman" pitchFamily="18" charset="0"/>
                <a:cs typeface="Times New Roman" pitchFamily="18" charset="0"/>
              </a:rPr>
              <a:t>Refer to research programme, accomplishments, current projects and future plans</a:t>
            </a:r>
          </a:p>
          <a:p>
            <a:r>
              <a:rPr lang="en-US" dirty="0" smtClean="0">
                <a:latin typeface="Times New Roman" pitchFamily="18" charset="0"/>
                <a:cs typeface="Times New Roman" pitchFamily="18" charset="0"/>
              </a:rPr>
              <a:t>If you are arguing excellence in teaching, expand that section.</a:t>
            </a:r>
            <a:endParaRPr lang="en-US" dirty="0" smtClean="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CV</a:t>
            </a:r>
            <a:endParaRPr lang="en-US" dirty="0"/>
          </a:p>
        </p:txBody>
      </p:sp>
      <p:sp>
        <p:nvSpPr>
          <p:cNvPr id="3" name="Content Placeholder 2"/>
          <p:cNvSpPr>
            <a:spLocks noGrp="1"/>
          </p:cNvSpPr>
          <p:nvPr>
            <p:ph idx="1"/>
          </p:nvPr>
        </p:nvSpPr>
        <p:spPr>
          <a:xfrm>
            <a:off x="457200" y="1124744"/>
            <a:ext cx="8229600" cy="5184576"/>
          </a:xfrm>
        </p:spPr>
        <p:txBody>
          <a:bodyPr/>
          <a:lstStyle/>
          <a:p>
            <a:r>
              <a:rPr lang="en-US" dirty="0" smtClean="0"/>
              <a:t>The quantitative summary of your career</a:t>
            </a:r>
          </a:p>
          <a:p>
            <a:r>
              <a:rPr lang="en-US" dirty="0" smtClean="0"/>
              <a:t>Clarity, organization, consistency and readability are important</a:t>
            </a:r>
          </a:p>
          <a:p>
            <a:r>
              <a:rPr lang="en-US" dirty="0" smtClean="0"/>
              <a:t>See </a:t>
            </a:r>
            <a:r>
              <a:rPr lang="en-US" dirty="0" smtClean="0"/>
              <a:t>sample</a:t>
            </a:r>
          </a:p>
          <a:p>
            <a:r>
              <a:rPr lang="en-US" dirty="0" smtClean="0"/>
              <a:t>What you did before Laurier still counts, just in a different way than what you have done since coming here</a:t>
            </a:r>
          </a:p>
          <a:p>
            <a:pPr lvl="1"/>
            <a:r>
              <a:rPr lang="en-US" dirty="0" smtClean="0"/>
              <a:t>Indicates research program, record of past good indication of future, but will focus more on what you have done since joining WLU</a:t>
            </a:r>
            <a:endParaRPr lang="en-US" dirty="0" smtClean="0"/>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CV</a:t>
            </a:r>
            <a:endParaRPr lang="en-US" dirty="0"/>
          </a:p>
        </p:txBody>
      </p:sp>
      <p:sp>
        <p:nvSpPr>
          <p:cNvPr id="3" name="Content Placeholder 2"/>
          <p:cNvSpPr>
            <a:spLocks noGrp="1"/>
          </p:cNvSpPr>
          <p:nvPr>
            <p:ph idx="1"/>
          </p:nvPr>
        </p:nvSpPr>
        <p:spPr>
          <a:xfrm>
            <a:off x="457200" y="1124744"/>
            <a:ext cx="8507288" cy="5001419"/>
          </a:xfrm>
        </p:spPr>
        <p:txBody>
          <a:bodyPr/>
          <a:lstStyle/>
          <a:p>
            <a:r>
              <a:rPr lang="en-US" sz="2400" dirty="0" smtClean="0">
                <a:latin typeface="Times New Roman" pitchFamily="18" charset="0"/>
                <a:cs typeface="Times New Roman" pitchFamily="18" charset="0"/>
              </a:rPr>
              <a:t>Important to not annoy the evaluator</a:t>
            </a:r>
          </a:p>
          <a:p>
            <a:pPr lvl="1"/>
            <a:r>
              <a:rPr lang="en-US" sz="2400" dirty="0" smtClean="0">
                <a:latin typeface="Times New Roman" pitchFamily="18" charset="0"/>
                <a:cs typeface="Times New Roman" pitchFamily="18" charset="0"/>
              </a:rPr>
              <a:t>Include page numbers (e.g. 201-241)</a:t>
            </a:r>
          </a:p>
          <a:p>
            <a:pPr lvl="1"/>
            <a:r>
              <a:rPr lang="en-US" sz="2400" dirty="0" smtClean="0">
                <a:latin typeface="Times New Roman" pitchFamily="18" charset="0"/>
                <a:cs typeface="Times New Roman" pitchFamily="18" charset="0"/>
              </a:rPr>
              <a:t>Indicate role if multiple authors</a:t>
            </a:r>
          </a:p>
          <a:p>
            <a:pPr lvl="2"/>
            <a:r>
              <a:rPr lang="en-US" dirty="0" smtClean="0">
                <a:latin typeface="Times New Roman" pitchFamily="18" charset="0"/>
                <a:cs typeface="Times New Roman" pitchFamily="18" charset="0"/>
              </a:rPr>
              <a:t>E.g. equal contribution, 1</a:t>
            </a:r>
            <a:r>
              <a:rPr lang="en-US" baseline="30000" dirty="0" smtClean="0">
                <a:latin typeface="Times New Roman" pitchFamily="18" charset="0"/>
                <a:cs typeface="Times New Roman" pitchFamily="18" charset="0"/>
              </a:rPr>
              <a:t>st</a:t>
            </a:r>
            <a:r>
              <a:rPr lang="en-US" dirty="0" smtClean="0">
                <a:latin typeface="Times New Roman" pitchFamily="18" charset="0"/>
                <a:cs typeface="Times New Roman" pitchFamily="18" charset="0"/>
              </a:rPr>
              <a:t> author more, etc.</a:t>
            </a:r>
          </a:p>
          <a:p>
            <a:pPr lvl="2"/>
            <a:r>
              <a:rPr lang="en-US" dirty="0" smtClean="0">
                <a:latin typeface="Times New Roman" pitchFamily="18" charset="0"/>
                <a:cs typeface="Times New Roman" pitchFamily="18" charset="0"/>
              </a:rPr>
              <a:t>Indicate if authors are your students or  thesis </a:t>
            </a:r>
            <a:r>
              <a:rPr lang="en-US" dirty="0" smtClean="0">
                <a:latin typeface="Times New Roman" pitchFamily="18" charset="0"/>
                <a:cs typeface="Times New Roman" pitchFamily="18" charset="0"/>
              </a:rPr>
              <a:t>supervisor</a:t>
            </a:r>
          </a:p>
          <a:p>
            <a:pPr lvl="3"/>
            <a:r>
              <a:rPr lang="en-US" dirty="0" smtClean="0">
                <a:latin typeface="Times New Roman" pitchFamily="18" charset="0"/>
                <a:cs typeface="Times New Roman" pitchFamily="18" charset="0"/>
              </a:rPr>
              <a:t>(can simply note e.g. bold indicates students)</a:t>
            </a:r>
            <a:endParaRPr lang="en-US" dirty="0" smtClean="0">
              <a:latin typeface="Times New Roman" pitchFamily="18" charset="0"/>
              <a:cs typeface="Times New Roman" pitchFamily="18" charset="0"/>
            </a:endParaRPr>
          </a:p>
          <a:p>
            <a:pPr lvl="1"/>
            <a:r>
              <a:rPr lang="en-US" sz="2400" dirty="0" smtClean="0">
                <a:latin typeface="Times New Roman" pitchFamily="18" charset="0"/>
                <a:cs typeface="Times New Roman" pitchFamily="18" charset="0"/>
              </a:rPr>
              <a:t>Do not pad!</a:t>
            </a:r>
          </a:p>
          <a:p>
            <a:pPr lvl="2"/>
            <a:r>
              <a:rPr lang="en-US" sz="2000" dirty="0" smtClean="0">
                <a:latin typeface="Times New Roman" pitchFamily="18" charset="0"/>
                <a:cs typeface="Times New Roman" pitchFamily="18" charset="0"/>
              </a:rPr>
              <a:t>If you presented  the same paper three times, list it as one line on CV, with details following</a:t>
            </a:r>
          </a:p>
          <a:p>
            <a:pPr lvl="2"/>
            <a:r>
              <a:rPr lang="en-US" sz="2000" dirty="0" smtClean="0">
                <a:latin typeface="Times New Roman" pitchFamily="18" charset="0"/>
                <a:cs typeface="Times New Roman" pitchFamily="18" charset="0"/>
              </a:rPr>
              <a:t>If you presented paper and then published, it is fine to have it under presentations and then journal articles (that is not padding).</a:t>
            </a:r>
            <a:endParaRPr lang="en-US" sz="20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4082"/>
          </a:xfrm>
        </p:spPr>
        <p:txBody>
          <a:bodyPr/>
          <a:lstStyle/>
          <a:p>
            <a:r>
              <a:rPr lang="en-US" dirty="0" smtClean="0"/>
              <a:t>CV</a:t>
            </a:r>
            <a:endParaRPr lang="en-US" dirty="0"/>
          </a:p>
        </p:txBody>
      </p:sp>
      <p:sp>
        <p:nvSpPr>
          <p:cNvPr id="3" name="Content Placeholder 2"/>
          <p:cNvSpPr>
            <a:spLocks noGrp="1"/>
          </p:cNvSpPr>
          <p:nvPr>
            <p:ph idx="1"/>
          </p:nvPr>
        </p:nvSpPr>
        <p:spPr>
          <a:xfrm>
            <a:off x="457200" y="908720"/>
            <a:ext cx="8507288" cy="5616624"/>
          </a:xfrm>
        </p:spPr>
        <p:txBody>
          <a:bodyPr/>
          <a:lstStyle/>
          <a:p>
            <a:r>
              <a:rPr lang="en-US" sz="2400" dirty="0" smtClean="0">
                <a:latin typeface="Times New Roman" pitchFamily="18" charset="0"/>
                <a:cs typeface="Times New Roman" pitchFamily="18" charset="0"/>
              </a:rPr>
              <a:t>Important to not annoy the evaluator</a:t>
            </a:r>
          </a:p>
          <a:p>
            <a:pPr lvl="1"/>
            <a:r>
              <a:rPr lang="en-US" sz="2400" dirty="0" smtClean="0">
                <a:latin typeface="Times New Roman" pitchFamily="18" charset="0"/>
                <a:cs typeface="Times New Roman" pitchFamily="18" charset="0"/>
              </a:rPr>
              <a:t>Be </a:t>
            </a:r>
            <a:r>
              <a:rPr lang="en-US" sz="2400" dirty="0" smtClean="0">
                <a:latin typeface="Times New Roman" pitchFamily="18" charset="0"/>
                <a:cs typeface="Times New Roman" pitchFamily="18" charset="0"/>
              </a:rPr>
              <a:t>clear about whether it is peer reviewed or not</a:t>
            </a:r>
          </a:p>
          <a:p>
            <a:pPr lvl="1"/>
            <a:r>
              <a:rPr lang="en-US" sz="2400" dirty="0" smtClean="0">
                <a:latin typeface="Times New Roman" pitchFamily="18" charset="0"/>
                <a:cs typeface="Times New Roman" pitchFamily="18" charset="0"/>
              </a:rPr>
              <a:t>Include in appropriate segment</a:t>
            </a:r>
          </a:p>
          <a:p>
            <a:pPr lvl="2"/>
            <a:r>
              <a:rPr lang="en-US" dirty="0" smtClean="0">
                <a:latin typeface="Times New Roman" pitchFamily="18" charset="0"/>
                <a:cs typeface="Times New Roman" pitchFamily="18" charset="0"/>
              </a:rPr>
              <a:t>Published (or forthcoming</a:t>
            </a:r>
            <a:r>
              <a:rPr lang="en-US" dirty="0" smtClean="0">
                <a:latin typeface="Times New Roman" pitchFamily="18" charset="0"/>
                <a:cs typeface="Times New Roman" pitchFamily="18" charset="0"/>
              </a:rPr>
              <a:t>)</a:t>
            </a:r>
          </a:p>
          <a:p>
            <a:pPr lvl="2"/>
            <a:r>
              <a:rPr lang="en-US" dirty="0" smtClean="0">
                <a:latin typeface="Times New Roman" pitchFamily="18" charset="0"/>
                <a:cs typeface="Times New Roman" pitchFamily="18" charset="0"/>
              </a:rPr>
              <a:t>Have seg</a:t>
            </a:r>
            <a:r>
              <a:rPr lang="en-US" dirty="0" smtClean="0">
                <a:latin typeface="Times New Roman" pitchFamily="18" charset="0"/>
                <a:cs typeface="Times New Roman" pitchFamily="18" charset="0"/>
              </a:rPr>
              <a:t>ments for </a:t>
            </a:r>
          </a:p>
          <a:p>
            <a:pPr lvl="3"/>
            <a:r>
              <a:rPr lang="en-US" dirty="0" smtClean="0">
                <a:latin typeface="Times New Roman" pitchFamily="18" charset="0"/>
                <a:cs typeface="Times New Roman" pitchFamily="18" charset="0"/>
              </a:rPr>
              <a:t>Papers under review </a:t>
            </a:r>
          </a:p>
          <a:p>
            <a:pPr lvl="4"/>
            <a:r>
              <a:rPr lang="en-US" dirty="0" smtClean="0">
                <a:latin typeface="Times New Roman" pitchFamily="18" charset="0"/>
                <a:cs typeface="Times New Roman" pitchFamily="18" charset="0"/>
              </a:rPr>
              <a:t>Indicate status (1</a:t>
            </a:r>
            <a:r>
              <a:rPr lang="en-US" baseline="30000" dirty="0" smtClean="0">
                <a:latin typeface="Times New Roman" pitchFamily="18" charset="0"/>
                <a:cs typeface="Times New Roman" pitchFamily="18" charset="0"/>
              </a:rPr>
              <a:t>st</a:t>
            </a:r>
            <a:r>
              <a:rPr lang="en-US" dirty="0" smtClean="0">
                <a:latin typeface="Times New Roman" pitchFamily="18" charset="0"/>
                <a:cs typeface="Times New Roman" pitchFamily="18" charset="0"/>
              </a:rPr>
              <a:t>, 2</a:t>
            </a:r>
            <a:r>
              <a:rPr lang="en-US" baseline="30000" dirty="0" smtClean="0">
                <a:latin typeface="Times New Roman" pitchFamily="18" charset="0"/>
                <a:cs typeface="Times New Roman" pitchFamily="18" charset="0"/>
              </a:rPr>
              <a:t>nd</a:t>
            </a:r>
            <a:r>
              <a:rPr lang="en-US" dirty="0" smtClean="0">
                <a:latin typeface="Times New Roman" pitchFamily="18" charset="0"/>
                <a:cs typeface="Times New Roman" pitchFamily="18" charset="0"/>
              </a:rPr>
              <a:t> round, etc), journal, etc.</a:t>
            </a:r>
          </a:p>
          <a:p>
            <a:pPr lvl="3"/>
            <a:r>
              <a:rPr lang="en-US" dirty="0" smtClean="0">
                <a:latin typeface="Times New Roman" pitchFamily="18" charset="0"/>
                <a:cs typeface="Times New Roman" pitchFamily="18" charset="0"/>
              </a:rPr>
              <a:t>Completed working papers</a:t>
            </a:r>
          </a:p>
          <a:p>
            <a:pPr lvl="4"/>
            <a:r>
              <a:rPr lang="en-US" dirty="0" smtClean="0">
                <a:latin typeface="Times New Roman" pitchFamily="18" charset="0"/>
                <a:cs typeface="Times New Roman" pitchFamily="18" charset="0"/>
              </a:rPr>
              <a:t>If already presented, just list in that segment.</a:t>
            </a:r>
          </a:p>
          <a:p>
            <a:pPr lvl="4"/>
            <a:r>
              <a:rPr lang="en-US" dirty="0" smtClean="0">
                <a:latin typeface="Times New Roman" pitchFamily="18" charset="0"/>
                <a:cs typeface="Times New Roman" pitchFamily="18" charset="0"/>
              </a:rPr>
              <a:t>If submitted to conference, etc, indicate that</a:t>
            </a:r>
          </a:p>
          <a:p>
            <a:pPr lvl="3"/>
            <a:r>
              <a:rPr lang="en-US" dirty="0" smtClean="0">
                <a:latin typeface="Times New Roman" pitchFamily="18" charset="0"/>
                <a:cs typeface="Times New Roman" pitchFamily="18" charset="0"/>
              </a:rPr>
              <a:t>Work in progress</a:t>
            </a:r>
          </a:p>
          <a:p>
            <a:pPr lvl="4"/>
            <a:r>
              <a:rPr lang="en-US" dirty="0" smtClean="0">
                <a:latin typeface="Times New Roman" pitchFamily="18" charset="0"/>
                <a:cs typeface="Times New Roman" pitchFamily="18" charset="0"/>
              </a:rPr>
              <a:t>Indicate status(e.g. grant received, data collection, etc)</a:t>
            </a:r>
            <a:endParaRPr lang="en-US" dirty="0" smtClean="0">
              <a:latin typeface="Times New Roman" pitchFamily="18" charset="0"/>
              <a:cs typeface="Times New Roman" pitchFamily="18" charset="0"/>
            </a:endParaRPr>
          </a:p>
          <a:p>
            <a:pPr lvl="1"/>
            <a:r>
              <a:rPr lang="en-US" sz="2400" dirty="0" smtClean="0">
                <a:latin typeface="Times New Roman" pitchFamily="18" charset="0"/>
                <a:cs typeface="Times New Roman" pitchFamily="18" charset="0"/>
              </a:rPr>
              <a:t>For books, be honest and include documents to show stage it is at (invited, proposal, accepted manuscript, etc)</a:t>
            </a:r>
            <a:endParaRPr 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Research Dossier</a:t>
            </a:r>
            <a:endParaRPr lang="en-US" dirty="0"/>
          </a:p>
        </p:txBody>
      </p:sp>
      <p:sp>
        <p:nvSpPr>
          <p:cNvPr id="3" name="Content Placeholder 2"/>
          <p:cNvSpPr>
            <a:spLocks noGrp="1"/>
          </p:cNvSpPr>
          <p:nvPr>
            <p:ph idx="1"/>
          </p:nvPr>
        </p:nvSpPr>
        <p:spPr>
          <a:xfrm>
            <a:off x="457200" y="1124744"/>
            <a:ext cx="8229600" cy="5001419"/>
          </a:xfrm>
        </p:spPr>
        <p:txBody>
          <a:bodyPr/>
          <a:lstStyle/>
          <a:p>
            <a:pPr>
              <a:buNone/>
            </a:pPr>
            <a:r>
              <a:rPr lang="en-US" sz="2400" dirty="0" smtClean="0">
                <a:latin typeface="Times New Roman" pitchFamily="18" charset="0"/>
                <a:cs typeface="Times New Roman" pitchFamily="18" charset="0"/>
              </a:rPr>
              <a:t>Required:</a:t>
            </a:r>
          </a:p>
          <a:p>
            <a:r>
              <a:rPr lang="en-US" sz="2400" dirty="0" smtClean="0">
                <a:latin typeface="Times New Roman" pitchFamily="18" charset="0"/>
                <a:cs typeface="Times New Roman" pitchFamily="18" charset="0"/>
              </a:rPr>
              <a:t>a copy of all publications</a:t>
            </a:r>
          </a:p>
          <a:p>
            <a:endParaRPr lang="en-US" sz="2400" dirty="0" smtClean="0">
              <a:latin typeface="Times New Roman" pitchFamily="18" charset="0"/>
              <a:cs typeface="Times New Roman" pitchFamily="18" charset="0"/>
            </a:endParaRPr>
          </a:p>
          <a:p>
            <a:pPr>
              <a:buNone/>
            </a:pPr>
            <a:r>
              <a:rPr lang="en-US" sz="2400" dirty="0" smtClean="0">
                <a:latin typeface="Times New Roman" pitchFamily="18" charset="0"/>
                <a:cs typeface="Times New Roman" pitchFamily="18" charset="0"/>
              </a:rPr>
              <a:t>Recommended:</a:t>
            </a:r>
          </a:p>
          <a:p>
            <a:pPr lvl="1"/>
            <a:r>
              <a:rPr lang="en-US" sz="2400" dirty="0" smtClean="0">
                <a:latin typeface="Times New Roman" pitchFamily="18" charset="0"/>
                <a:cs typeface="Times New Roman" pitchFamily="18" charset="0"/>
              </a:rPr>
              <a:t>Research statement/programme</a:t>
            </a:r>
          </a:p>
          <a:p>
            <a:pPr lvl="2"/>
            <a:r>
              <a:rPr lang="en-US" dirty="0" smtClean="0">
                <a:latin typeface="Times New Roman" pitchFamily="18" charset="0"/>
                <a:cs typeface="Times New Roman" pitchFamily="18" charset="0"/>
              </a:rPr>
              <a:t>Overall research statement</a:t>
            </a:r>
          </a:p>
          <a:p>
            <a:pPr lvl="2"/>
            <a:r>
              <a:rPr lang="en-US" dirty="0" smtClean="0">
                <a:latin typeface="Times New Roman" pitchFamily="18" charset="0"/>
                <a:cs typeface="Times New Roman" pitchFamily="18" charset="0"/>
              </a:rPr>
              <a:t>How past, current and future projects fit together within your programme of research </a:t>
            </a:r>
          </a:p>
          <a:p>
            <a:pPr lvl="1"/>
            <a:r>
              <a:rPr lang="en-US" sz="2400" dirty="0" smtClean="0">
                <a:latin typeface="Times New Roman" pitchFamily="18" charset="0"/>
                <a:cs typeface="Times New Roman" pitchFamily="18" charset="0"/>
              </a:rPr>
              <a:t>include any other documentation that provides evidence of achievement or potential</a:t>
            </a:r>
          </a:p>
          <a:p>
            <a:pPr lvl="2"/>
            <a:r>
              <a:rPr lang="en-US" dirty="0" smtClean="0">
                <a:latin typeface="Times New Roman" pitchFamily="18" charset="0"/>
                <a:cs typeface="Times New Roman" pitchFamily="18" charset="0"/>
              </a:rPr>
              <a:t>E.g. book contracts, copies of emails from publishers, reviews of your work, journal rankings, citation counts, </a:t>
            </a:r>
          </a:p>
          <a:p>
            <a:endParaRPr 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Teaching Dossier</a:t>
            </a:r>
            <a:endParaRPr lang="en-US" dirty="0"/>
          </a:p>
        </p:txBody>
      </p:sp>
      <p:sp>
        <p:nvSpPr>
          <p:cNvPr id="3" name="Content Placeholder 2"/>
          <p:cNvSpPr>
            <a:spLocks noGrp="1"/>
          </p:cNvSpPr>
          <p:nvPr>
            <p:ph idx="1"/>
          </p:nvPr>
        </p:nvSpPr>
        <p:spPr/>
        <p:txBody>
          <a:bodyPr/>
          <a:lstStyle/>
          <a:p>
            <a:pPr lvl="1"/>
            <a:r>
              <a:rPr lang="en-US" dirty="0" smtClean="0"/>
              <a:t>Teaching Dossier</a:t>
            </a:r>
          </a:p>
          <a:p>
            <a:pPr lvl="2"/>
            <a:r>
              <a:rPr lang="en-US" dirty="0" smtClean="0"/>
              <a:t>See CA Article 31.6.2 for items to include</a:t>
            </a:r>
          </a:p>
          <a:p>
            <a:r>
              <a:rPr lang="en-US" dirty="0" smtClean="0">
                <a:latin typeface="Times New Roman" pitchFamily="18" charset="0"/>
                <a:cs typeface="Times New Roman" pitchFamily="18" charset="0"/>
              </a:rPr>
              <a:t>the Dossier shall provide a record of teaching with accompanying documents for a minimum of three (3) years and normally not more than seven (7) years preceding the date of application. </a:t>
            </a:r>
          </a:p>
          <a:p>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132856"/>
            <a:ext cx="7772400" cy="1362075"/>
          </a:xfrm>
        </p:spPr>
        <p:txBody>
          <a:bodyPr/>
          <a:lstStyle/>
          <a:p>
            <a:r>
              <a:rPr lang="en-US" dirty="0" smtClean="0"/>
              <a:t>Timing</a:t>
            </a:r>
            <a:endParaRPr lang="en-US" dirty="0"/>
          </a:p>
        </p:txBody>
      </p:sp>
      <p:sp>
        <p:nvSpPr>
          <p:cNvPr id="3" name="Text Placeholder 2"/>
          <p:cNvSpPr>
            <a:spLocks noGrp="1"/>
          </p:cNvSpPr>
          <p:nvPr>
            <p:ph type="body" idx="1"/>
          </p:nvPr>
        </p:nvSpPr>
        <p:spPr>
          <a:xfrm>
            <a:off x="827584" y="3501008"/>
            <a:ext cx="7772400" cy="1500187"/>
          </a:xfrm>
        </p:spPr>
        <p:txBody>
          <a:bodyPr/>
          <a:lstStyle/>
          <a:p>
            <a:r>
              <a:rPr lang="en-US" dirty="0" smtClean="0"/>
              <a:t>Extensions and other matters</a:t>
            </a:r>
            <a:endParaRPr lang="en-US" dirty="0"/>
          </a:p>
        </p:txBody>
      </p:sp>
      <p:pic>
        <p:nvPicPr>
          <p:cNvPr id="4098" name="Picture 2" descr="C:\Documents and Settings\lmacdonald\Local Settings\Temporary Internet Files\Content.IE5\91E6RB1D\MP900448441[1].jpg"/>
          <p:cNvPicPr>
            <a:picLocks noChangeAspect="1" noChangeArrowheads="1"/>
          </p:cNvPicPr>
          <p:nvPr/>
        </p:nvPicPr>
        <p:blipFill>
          <a:blip r:embed="rId3" cstate="print"/>
          <a:srcRect/>
          <a:stretch>
            <a:fillRect/>
          </a:stretch>
        </p:blipFill>
        <p:spPr bwMode="auto">
          <a:xfrm>
            <a:off x="5076056" y="404664"/>
            <a:ext cx="2864633" cy="3356992"/>
          </a:xfrm>
          <a:prstGeom prst="rect">
            <a:avLst/>
          </a:prstGeom>
          <a:noFill/>
        </p:spPr>
      </p:pic>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t>Per 31.6.2 items that must be included:</a:t>
            </a:r>
            <a:endParaRPr lang="en-US" sz="3200" dirty="0"/>
          </a:p>
        </p:txBody>
      </p:sp>
      <p:sp>
        <p:nvSpPr>
          <p:cNvPr id="3" name="Content Placeholder 2"/>
          <p:cNvSpPr>
            <a:spLocks noGrp="1"/>
          </p:cNvSpPr>
          <p:nvPr>
            <p:ph idx="1"/>
          </p:nvPr>
        </p:nvSpPr>
        <p:spPr>
          <a:xfrm>
            <a:off x="457200" y="1124744"/>
            <a:ext cx="8229600" cy="5328592"/>
          </a:xfrm>
        </p:spPr>
        <p:txBody>
          <a:bodyPr/>
          <a:lstStyle/>
          <a:p>
            <a:pPr>
              <a:buNone/>
            </a:pPr>
            <a:r>
              <a:rPr lang="en-US" sz="2400" dirty="0" smtClean="0">
                <a:latin typeface="Times New Roman" pitchFamily="18" charset="0"/>
                <a:cs typeface="Times New Roman" pitchFamily="18" charset="0"/>
              </a:rPr>
              <a:t>(i) List of courses taught (course number, title, credit value, and enrolment)</a:t>
            </a:r>
          </a:p>
          <a:p>
            <a:pPr>
              <a:buNone/>
            </a:pPr>
            <a:r>
              <a:rPr lang="en-US" sz="2400" dirty="0" smtClean="0">
                <a:latin typeface="Times New Roman" pitchFamily="18" charset="0"/>
                <a:cs typeface="Times New Roman" pitchFamily="18" charset="0"/>
              </a:rPr>
              <a:t>(ii) The outline for each course listed above</a:t>
            </a:r>
          </a:p>
          <a:p>
            <a:pPr>
              <a:buNone/>
            </a:pPr>
            <a:r>
              <a:rPr lang="en-US" sz="2400" dirty="0" smtClean="0">
                <a:latin typeface="Times New Roman" pitchFamily="18" charset="0"/>
                <a:cs typeface="Times New Roman" pitchFamily="18" charset="0"/>
              </a:rPr>
              <a:t>(iii) List of individual student projects supervised, if any </a:t>
            </a:r>
          </a:p>
          <a:p>
            <a:pPr lvl="1">
              <a:buNone/>
            </a:pPr>
            <a:r>
              <a:rPr lang="en-US" sz="2000" dirty="0" smtClean="0">
                <a:latin typeface="Times New Roman" pitchFamily="18" charset="0"/>
                <a:cs typeface="Times New Roman" pitchFamily="18" charset="0"/>
              </a:rPr>
              <a:t>(e.g. honours theses or similar individually-supervised projects, master's or doctoral theses), whether completed or in progress, and the nature of the faculty member's involvement (principal advisor, second reader, external examiner, etc.) at Laurier or elsewhere; </a:t>
            </a:r>
          </a:p>
          <a:p>
            <a:pPr>
              <a:buNone/>
            </a:pPr>
            <a:r>
              <a:rPr lang="en-US" sz="2400" dirty="0" smtClean="0">
                <a:latin typeface="Times New Roman" pitchFamily="18" charset="0"/>
                <a:cs typeface="Times New Roman" pitchFamily="18" charset="0"/>
              </a:rPr>
              <a:t>(iv) The student teaching evaluations in a Member's Official File shall be considered as part of the Teaching Dossier. </a:t>
            </a:r>
          </a:p>
          <a:p>
            <a:pPr lvl="1"/>
            <a:r>
              <a:rPr lang="en-US" sz="2000" dirty="0" smtClean="0">
                <a:latin typeface="Times New Roman" pitchFamily="18" charset="0"/>
                <a:cs typeface="Times New Roman" pitchFamily="18" charset="0"/>
              </a:rPr>
              <a:t>A Member may wish to place additional copies of the teaching evaluations in the Dossier, but there is no requirement to do so.</a:t>
            </a:r>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t>Per 31.6.2 items that may be included:</a:t>
            </a:r>
            <a:endParaRPr lang="en-US" sz="3200" dirty="0"/>
          </a:p>
        </p:txBody>
      </p:sp>
      <p:sp>
        <p:nvSpPr>
          <p:cNvPr id="3" name="Content Placeholder 2"/>
          <p:cNvSpPr>
            <a:spLocks noGrp="1"/>
          </p:cNvSpPr>
          <p:nvPr>
            <p:ph idx="1"/>
          </p:nvPr>
        </p:nvSpPr>
        <p:spPr/>
        <p:txBody>
          <a:bodyPr/>
          <a:lstStyle/>
          <a:p>
            <a:pPr>
              <a:buNone/>
            </a:pPr>
            <a:r>
              <a:rPr lang="en-US" sz="2000" dirty="0" smtClean="0">
                <a:latin typeface="Times New Roman" pitchFamily="18" charset="0"/>
                <a:cs typeface="Times New Roman" pitchFamily="18" charset="0"/>
              </a:rPr>
              <a:t>(i) In addition to the course outlines provided above, instructions for assignments, reading lists, final examinations, or other course-related materials, and information about the programs of study of students enrolled in the courses; </a:t>
            </a:r>
          </a:p>
          <a:p>
            <a:pPr>
              <a:buNone/>
            </a:pPr>
            <a:r>
              <a:rPr lang="en-US" sz="2000" dirty="0" smtClean="0">
                <a:latin typeface="Times New Roman" pitchFamily="18" charset="0"/>
                <a:cs typeface="Times New Roman" pitchFamily="18" charset="0"/>
              </a:rPr>
              <a:t>(ii) Course evaluations conducted by the Member; any comments the Member may wish to make about these evaluations, or about the University teaching evaluations under item (a) (iv) above; </a:t>
            </a:r>
          </a:p>
          <a:p>
            <a:pPr marL="342900" lvl="1" indent="-342900">
              <a:buNone/>
            </a:pPr>
            <a:r>
              <a:rPr lang="en-US" sz="2000" i="1" dirty="0" smtClean="0">
                <a:solidFill>
                  <a:srgbClr val="FF0000"/>
                </a:solidFill>
                <a:latin typeface="Times New Roman" pitchFamily="18" charset="0"/>
                <a:cs typeface="Times New Roman" pitchFamily="18" charset="0"/>
              </a:rPr>
              <a:t>- Useful to provide a summary of teaching evaluations by course (in whatever  way is informative, by year, course, etc)</a:t>
            </a:r>
          </a:p>
          <a:p>
            <a:pPr>
              <a:buNone/>
            </a:pPr>
            <a:endParaRPr lang="en-US" sz="2000" dirty="0" smtClean="0">
              <a:latin typeface="Times New Roman" pitchFamily="18" charset="0"/>
              <a:cs typeface="Times New Roman" pitchFamily="18" charset="0"/>
            </a:endParaRPr>
          </a:p>
          <a:p>
            <a:pPr>
              <a:buNone/>
            </a:pPr>
            <a:r>
              <a:rPr lang="en-US" sz="2000" dirty="0" smtClean="0">
                <a:latin typeface="Times New Roman" pitchFamily="18" charset="0"/>
                <a:cs typeface="Times New Roman" pitchFamily="18" charset="0"/>
              </a:rPr>
              <a:t>(iii) Information from students, including informal student evaluations, letters, and testimonials; </a:t>
            </a:r>
          </a:p>
          <a:p>
            <a:pPr>
              <a:buNone/>
            </a:pPr>
            <a:r>
              <a:rPr lang="en-US" sz="2000" i="1" dirty="0" smtClean="0">
                <a:solidFill>
                  <a:srgbClr val="FF0000"/>
                </a:solidFill>
                <a:latin typeface="Times New Roman" pitchFamily="18" charset="0"/>
                <a:cs typeface="Times New Roman" pitchFamily="18" charset="0"/>
              </a:rPr>
              <a:t>- Useful to provide testimonials if trying to show teaching excellence</a:t>
            </a:r>
            <a:endParaRPr lang="en-US" sz="2000" dirty="0" smtClean="0">
              <a:latin typeface="Times New Roman" pitchFamily="18" charset="0"/>
              <a:cs typeface="Times New Roman" pitchFamily="18" charset="0"/>
            </a:endParaRPr>
          </a:p>
          <a:p>
            <a:pPr>
              <a:buNone/>
            </a:pPr>
            <a:endParaRPr lang="en-US" sz="20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t>Per 31.6.2 items that may be included:</a:t>
            </a:r>
            <a:endParaRPr lang="en-US" sz="3200" dirty="0"/>
          </a:p>
        </p:txBody>
      </p:sp>
      <p:sp>
        <p:nvSpPr>
          <p:cNvPr id="3" name="Content Placeholder 2"/>
          <p:cNvSpPr>
            <a:spLocks noGrp="1"/>
          </p:cNvSpPr>
          <p:nvPr>
            <p:ph idx="1"/>
          </p:nvPr>
        </p:nvSpPr>
        <p:spPr/>
        <p:txBody>
          <a:bodyPr/>
          <a:lstStyle/>
          <a:p>
            <a:pPr>
              <a:buNone/>
            </a:pPr>
            <a:r>
              <a:rPr lang="en-US" sz="2000" dirty="0" smtClean="0">
                <a:latin typeface="Times New Roman" pitchFamily="18" charset="0"/>
                <a:cs typeface="Times New Roman" pitchFamily="18" charset="0"/>
              </a:rPr>
              <a:t>(iv) A statement of the Member's pedagogical goals and objectives; </a:t>
            </a:r>
          </a:p>
          <a:p>
            <a:pPr>
              <a:buFontTx/>
              <a:buChar char="-"/>
            </a:pPr>
            <a:r>
              <a:rPr lang="en-US" sz="2000" i="1" dirty="0" smtClean="0">
                <a:solidFill>
                  <a:srgbClr val="FF0000"/>
                </a:solidFill>
                <a:latin typeface="Times New Roman" pitchFamily="18" charset="0"/>
                <a:cs typeface="Times New Roman" pitchFamily="18" charset="0"/>
              </a:rPr>
              <a:t>Very useful to indicate your teaching style, goals and overall commitment to student learning</a:t>
            </a:r>
          </a:p>
          <a:p>
            <a:pPr>
              <a:buNone/>
            </a:pPr>
            <a:endParaRPr lang="en-US" sz="2000" i="1" dirty="0" smtClean="0">
              <a:solidFill>
                <a:srgbClr val="FF0000"/>
              </a:solidFill>
              <a:latin typeface="Times New Roman" pitchFamily="18" charset="0"/>
              <a:cs typeface="Times New Roman" pitchFamily="18" charset="0"/>
            </a:endParaRPr>
          </a:p>
          <a:p>
            <a:pPr lvl="1">
              <a:buFontTx/>
              <a:buChar char="-"/>
            </a:pPr>
            <a:r>
              <a:rPr lang="en-US" sz="2000" i="1" dirty="0" smtClean="0">
                <a:solidFill>
                  <a:srgbClr val="FF0000"/>
                </a:solidFill>
                <a:latin typeface="Times New Roman" pitchFamily="18" charset="0"/>
                <a:cs typeface="Times New Roman" pitchFamily="18" charset="0"/>
              </a:rPr>
              <a:t>Especially if you have experimented with different styles</a:t>
            </a:r>
          </a:p>
          <a:p>
            <a:pPr lvl="1">
              <a:buFontTx/>
              <a:buChar char="-"/>
            </a:pPr>
            <a:r>
              <a:rPr lang="en-US" sz="2000" i="1" dirty="0" smtClean="0">
                <a:solidFill>
                  <a:srgbClr val="FF0000"/>
                </a:solidFill>
                <a:latin typeface="Times New Roman" pitchFamily="18" charset="0"/>
                <a:cs typeface="Times New Roman" pitchFamily="18" charset="0"/>
              </a:rPr>
              <a:t>If teaching evaluations vary across time or courses</a:t>
            </a:r>
          </a:p>
          <a:p>
            <a:pPr>
              <a:buNone/>
            </a:pPr>
            <a:endParaRPr lang="en-US" sz="2000" dirty="0" smtClean="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t>Per 31.6.2 items that may be included:</a:t>
            </a:r>
            <a:endParaRPr lang="en-US" sz="3200" dirty="0"/>
          </a:p>
        </p:txBody>
      </p:sp>
      <p:sp>
        <p:nvSpPr>
          <p:cNvPr id="3" name="Content Placeholder 2"/>
          <p:cNvSpPr>
            <a:spLocks noGrp="1"/>
          </p:cNvSpPr>
          <p:nvPr>
            <p:ph idx="1"/>
          </p:nvPr>
        </p:nvSpPr>
        <p:spPr>
          <a:xfrm>
            <a:off x="457200" y="1600200"/>
            <a:ext cx="8229600" cy="4709120"/>
          </a:xfrm>
        </p:spPr>
        <p:txBody>
          <a:bodyPr/>
          <a:lstStyle/>
          <a:p>
            <a:pPr>
              <a:buNone/>
            </a:pPr>
            <a:r>
              <a:rPr lang="en-US" sz="2000" dirty="0" smtClean="0">
                <a:latin typeface="Times New Roman" pitchFamily="18" charset="0"/>
                <a:cs typeface="Times New Roman" pitchFamily="18" charset="0"/>
              </a:rPr>
              <a:t>(v) A statement of the Member's involvement in professional development in the pedagogical area. Here one might describe steps taken to improve one's own teaching, such as </a:t>
            </a:r>
          </a:p>
          <a:p>
            <a:pPr lvl="1">
              <a:buNone/>
            </a:pPr>
            <a:r>
              <a:rPr lang="en-US" sz="2000" dirty="0" smtClean="0">
                <a:latin typeface="Times New Roman" pitchFamily="18" charset="0"/>
                <a:cs typeface="Times New Roman" pitchFamily="18" charset="0"/>
              </a:rPr>
              <a:t>• participating in seminars, work-shops, or professional meetings concerned with the improvement of teaching </a:t>
            </a:r>
          </a:p>
          <a:p>
            <a:pPr lvl="1">
              <a:buNone/>
            </a:pPr>
            <a:r>
              <a:rPr lang="en-US" sz="2000" dirty="0" smtClean="0">
                <a:latin typeface="Times New Roman" pitchFamily="18" charset="0"/>
                <a:cs typeface="Times New Roman" pitchFamily="18" charset="0"/>
              </a:rPr>
              <a:t>• publishing articles, commentaries or reviews related to teaching </a:t>
            </a:r>
          </a:p>
          <a:p>
            <a:pPr lvl="1">
              <a:buNone/>
            </a:pPr>
            <a:r>
              <a:rPr lang="en-US" sz="2000" dirty="0" smtClean="0">
                <a:latin typeface="Times New Roman" pitchFamily="18" charset="0"/>
                <a:cs typeface="Times New Roman" pitchFamily="18" charset="0"/>
              </a:rPr>
              <a:t>• receiving instructional development grants </a:t>
            </a:r>
          </a:p>
          <a:p>
            <a:pPr lvl="1">
              <a:buNone/>
            </a:pPr>
            <a:r>
              <a:rPr lang="en-US" sz="2000" dirty="0" smtClean="0">
                <a:latin typeface="Times New Roman" pitchFamily="18" charset="0"/>
                <a:cs typeface="Times New Roman" pitchFamily="18" charset="0"/>
              </a:rPr>
              <a:t>• attempting instructional innovations and evaluating their effectiveness </a:t>
            </a:r>
          </a:p>
          <a:p>
            <a:pPr lvl="1">
              <a:buNone/>
            </a:pPr>
            <a:r>
              <a:rPr lang="en-US" sz="2000" dirty="0" smtClean="0">
                <a:latin typeface="Times New Roman" pitchFamily="18" charset="0"/>
                <a:cs typeface="Times New Roman" pitchFamily="18" charset="0"/>
              </a:rPr>
              <a:t>• evidence of special assistance given to colleagues in the area of improvement of teaching (e.g. through the Mentorship program), or activities connected with the training and orientation of teaching assistants </a:t>
            </a:r>
          </a:p>
          <a:p>
            <a:pPr>
              <a:buNone/>
            </a:pPr>
            <a:r>
              <a:rPr lang="en-US" sz="2000" i="1" dirty="0" smtClean="0">
                <a:solidFill>
                  <a:srgbClr val="FF0000"/>
                </a:solidFill>
                <a:latin typeface="Times New Roman" pitchFamily="18" charset="0"/>
                <a:cs typeface="Times New Roman" pitchFamily="18" charset="0"/>
              </a:rPr>
              <a:t>Particularly important if your teaching was less than satisfactory and you have worked on improving it or if it is still borderline.</a:t>
            </a:r>
            <a:endParaRPr lang="en-US" sz="2000" i="1" dirty="0">
              <a:solidFill>
                <a:srgbClr val="FF0000"/>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96752"/>
            <a:ext cx="8229600" cy="4929411"/>
          </a:xfrm>
        </p:spPr>
        <p:txBody>
          <a:bodyPr/>
          <a:lstStyle/>
          <a:p>
            <a:r>
              <a:rPr lang="en-US" sz="2400" dirty="0" smtClean="0">
                <a:latin typeface="Times New Roman" pitchFamily="18" charset="0"/>
                <a:cs typeface="Times New Roman" pitchFamily="18" charset="0"/>
              </a:rPr>
              <a:t>(vi) Description of duties connected with </a:t>
            </a:r>
          </a:p>
          <a:p>
            <a:pPr lvl="1"/>
            <a:r>
              <a:rPr lang="en-US" sz="2000" dirty="0" smtClean="0">
                <a:latin typeface="Times New Roman" pitchFamily="18" charset="0"/>
                <a:cs typeface="Times New Roman" pitchFamily="18" charset="0"/>
              </a:rPr>
              <a:t>the coordination of multi-sectioned, sequenced, or otherwise inter-related courses, and </a:t>
            </a:r>
          </a:p>
          <a:p>
            <a:pPr lvl="1"/>
            <a:r>
              <a:rPr lang="en-US" sz="2000" dirty="0" smtClean="0">
                <a:latin typeface="Times New Roman" pitchFamily="18" charset="0"/>
                <a:cs typeface="Times New Roman" pitchFamily="18" charset="0"/>
              </a:rPr>
              <a:t>with the direction and coordination of programs of studies including the academic counseling of students; </a:t>
            </a:r>
          </a:p>
          <a:p>
            <a:r>
              <a:rPr lang="en-US" sz="2400" dirty="0" smtClean="0">
                <a:latin typeface="Times New Roman" pitchFamily="18" charset="0"/>
                <a:cs typeface="Times New Roman" pitchFamily="18" charset="0"/>
              </a:rPr>
              <a:t>(vii) Evidence of contribution to course, program, or general curriculum development.</a:t>
            </a:r>
          </a:p>
          <a:p>
            <a:pPr lvl="1"/>
            <a:r>
              <a:rPr lang="en-US" sz="2000" dirty="0" smtClean="0">
                <a:latin typeface="Times New Roman" pitchFamily="18" charset="0"/>
                <a:cs typeface="Times New Roman" pitchFamily="18" charset="0"/>
              </a:rPr>
              <a:t> Here one might list membership on committees concerned with teaching or curriculum matters, and describe one's involvement in the design of new courses, development of new programs, etc.; </a:t>
            </a:r>
          </a:p>
          <a:p>
            <a:pPr lvl="1"/>
            <a:endParaRPr lang="en-US" sz="2000" dirty="0" smtClean="0">
              <a:latin typeface="Times New Roman" pitchFamily="18" charset="0"/>
              <a:cs typeface="Times New Roman" pitchFamily="18" charset="0"/>
            </a:endParaRPr>
          </a:p>
          <a:p>
            <a:pPr lvl="1"/>
            <a:r>
              <a:rPr lang="en-US" sz="2000" i="1" dirty="0" smtClean="0">
                <a:solidFill>
                  <a:srgbClr val="FF0000"/>
                </a:solidFill>
                <a:latin typeface="Times New Roman" pitchFamily="18" charset="0"/>
                <a:cs typeface="Times New Roman" pitchFamily="18" charset="0"/>
              </a:rPr>
              <a:t>Especially relevant if trying to prove teaching dedication and excellence </a:t>
            </a:r>
          </a:p>
        </p:txBody>
      </p:sp>
      <p:sp>
        <p:nvSpPr>
          <p:cNvPr id="4" name="Title 1"/>
          <p:cNvSpPr txBox="1">
            <a:spLocks/>
          </p:cNvSpPr>
          <p:nvPr/>
        </p:nvSpPr>
        <p:spPr bwMode="auto">
          <a:xfrm>
            <a:off x="467544" y="26064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3200" b="0" i="0" u="none" strike="noStrike" kern="0" cap="none" spc="0" normalizeH="0" baseline="0" noProof="0" dirty="0" smtClean="0">
                <a:ln>
                  <a:noFill/>
                </a:ln>
                <a:solidFill>
                  <a:schemeClr val="tx2"/>
                </a:solidFill>
                <a:effectLst/>
                <a:uLnTx/>
                <a:uFillTx/>
                <a:latin typeface="+mj-lt"/>
                <a:ea typeface="+mj-ea"/>
                <a:cs typeface="+mj-cs"/>
              </a:rPr>
              <a:t>Per 31.6.2 items that may be included:</a:t>
            </a:r>
            <a:endParaRPr kumimoji="0" lang="en-US" sz="3200" b="0" i="0" u="none" strike="noStrike" kern="0" cap="none" spc="0" normalizeH="0" baseline="0" noProof="0" dirty="0">
              <a:ln>
                <a:noFill/>
              </a:ln>
              <a:solidFill>
                <a:schemeClr val="tx2"/>
              </a:solidFill>
              <a:effectLst/>
              <a:uLnTx/>
              <a:uFillTx/>
              <a:latin typeface="+mj-lt"/>
              <a:ea typeface="+mj-ea"/>
              <a:cs typeface="+mj-cs"/>
            </a:endParaRPr>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96752"/>
            <a:ext cx="8363272" cy="5472608"/>
          </a:xfrm>
        </p:spPr>
        <p:txBody>
          <a:bodyPr/>
          <a:lstStyle/>
          <a:p>
            <a:pPr>
              <a:buNone/>
            </a:pPr>
            <a:r>
              <a:rPr lang="en-US" sz="2400" dirty="0" smtClean="0">
                <a:latin typeface="Times New Roman" pitchFamily="18" charset="0"/>
                <a:cs typeface="Times New Roman" pitchFamily="18" charset="0"/>
              </a:rPr>
              <a:t>(viii) Information on a professor's contribution to the academic and cultural life of students (e.g., assistance with student clubs, special events, student conferences, exchanges, off-campus trips, etc.) </a:t>
            </a:r>
          </a:p>
          <a:p>
            <a:pPr>
              <a:buNone/>
            </a:pPr>
            <a:r>
              <a:rPr lang="en-US" sz="2400" dirty="0" smtClean="0">
                <a:latin typeface="Times New Roman" pitchFamily="18" charset="0"/>
                <a:cs typeface="Times New Roman" pitchFamily="18" charset="0"/>
              </a:rPr>
              <a:t>(ix) Evidence of outstanding achievement by one's students (e.g.  bibliographical information pertaining to publications by students on course-related work); </a:t>
            </a:r>
          </a:p>
          <a:p>
            <a:pPr>
              <a:buNone/>
            </a:pPr>
            <a:r>
              <a:rPr lang="en-US" sz="2400" dirty="0" smtClean="0">
                <a:latin typeface="Times New Roman" pitchFamily="18" charset="0"/>
                <a:cs typeface="Times New Roman" pitchFamily="18" charset="0"/>
              </a:rPr>
              <a:t>(x) Description of honours received as a result of teaching excellence (e.g. the awarding of or nomination for distinguished teaching awards at the university, provincial, or national level, invitations to teach for outside agencies or to act as advisor for development of educational programs); </a:t>
            </a:r>
          </a:p>
          <a:p>
            <a:pPr>
              <a:buNone/>
            </a:pPr>
            <a:r>
              <a:rPr lang="en-US" sz="2400" dirty="0" smtClean="0">
                <a:latin typeface="Times New Roman" pitchFamily="18" charset="0"/>
                <a:cs typeface="Times New Roman" pitchFamily="18" charset="0"/>
              </a:rPr>
              <a:t>(xi) Description of activities concerned with high school liaison; </a:t>
            </a:r>
          </a:p>
          <a:p>
            <a:pPr>
              <a:buNone/>
            </a:pPr>
            <a:r>
              <a:rPr lang="en-US" sz="2400" dirty="0" smtClean="0">
                <a:latin typeface="Times New Roman" pitchFamily="18" charset="0"/>
                <a:cs typeface="Times New Roman" pitchFamily="18" charset="0"/>
              </a:rPr>
              <a:t>(xii) Other material that the Member deems relevant. </a:t>
            </a:r>
            <a:endParaRPr lang="en-US" sz="2400" dirty="0">
              <a:latin typeface="Times New Roman" pitchFamily="18" charset="0"/>
              <a:cs typeface="Times New Roman" pitchFamily="18" charset="0"/>
            </a:endParaRPr>
          </a:p>
        </p:txBody>
      </p:sp>
      <p:sp>
        <p:nvSpPr>
          <p:cNvPr id="4" name="Title 1"/>
          <p:cNvSpPr txBox="1">
            <a:spLocks/>
          </p:cNvSpPr>
          <p:nvPr/>
        </p:nvSpPr>
        <p:spPr bwMode="auto">
          <a:xfrm>
            <a:off x="467544" y="26064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3200" b="0" i="0" u="none" strike="noStrike" kern="0" cap="none" spc="0" normalizeH="0" baseline="0" noProof="0" dirty="0" smtClean="0">
                <a:ln>
                  <a:noFill/>
                </a:ln>
                <a:solidFill>
                  <a:schemeClr val="tx2"/>
                </a:solidFill>
                <a:effectLst/>
                <a:uLnTx/>
                <a:uFillTx/>
                <a:latin typeface="+mj-lt"/>
                <a:ea typeface="+mj-ea"/>
                <a:cs typeface="+mj-cs"/>
              </a:rPr>
              <a:t>Per 31.6.2 items that may be included:</a:t>
            </a:r>
            <a:endParaRPr kumimoji="0" lang="en-US" sz="3200" b="0" i="0" u="none" strike="noStrike" kern="0" cap="none" spc="0" normalizeH="0" baseline="0" noProof="0" dirty="0">
              <a:ln>
                <a:noFill/>
              </a:ln>
              <a:solidFill>
                <a:schemeClr val="tx2"/>
              </a:solidFill>
              <a:effectLst/>
              <a:uLnTx/>
              <a:uFillTx/>
              <a:latin typeface="+mj-lt"/>
              <a:ea typeface="+mj-ea"/>
              <a:cs typeface="+mj-cs"/>
            </a:endParaRPr>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457200" y="274638"/>
            <a:ext cx="8229600" cy="922114"/>
          </a:xfrm>
        </p:spPr>
        <p:txBody>
          <a:bodyPr/>
          <a:lstStyle/>
          <a:p>
            <a:r>
              <a:rPr lang="en-US" dirty="0" smtClean="0"/>
              <a:t>Pointers </a:t>
            </a:r>
          </a:p>
        </p:txBody>
      </p:sp>
      <p:sp>
        <p:nvSpPr>
          <p:cNvPr id="10243" name="Content Placeholder 2"/>
          <p:cNvSpPr>
            <a:spLocks noGrp="1"/>
          </p:cNvSpPr>
          <p:nvPr>
            <p:ph idx="1"/>
          </p:nvPr>
        </p:nvSpPr>
        <p:spPr>
          <a:xfrm>
            <a:off x="179512" y="1124744"/>
            <a:ext cx="8686800" cy="5309195"/>
          </a:xfrm>
        </p:spPr>
        <p:txBody>
          <a:bodyPr/>
          <a:lstStyle/>
          <a:p>
            <a:r>
              <a:rPr lang="en-US" dirty="0" smtClean="0"/>
              <a:t>Think about this as the presentation of your case.</a:t>
            </a:r>
          </a:p>
          <a:p>
            <a:pPr lvl="2"/>
            <a:r>
              <a:rPr lang="en-US" dirty="0" smtClean="0"/>
              <a:t>Make it clear, accessible, well-organized and complete for your readers</a:t>
            </a:r>
          </a:p>
          <a:p>
            <a:pPr lvl="2"/>
            <a:r>
              <a:rPr lang="en-US" dirty="0" smtClean="0"/>
              <a:t>There are no external referees commenting on the importance of your work, so it is your job to make sure that this is clear, and that everything the committees need to assess your case is included.</a:t>
            </a:r>
          </a:p>
          <a:p>
            <a:pPr lvl="2"/>
            <a:r>
              <a:rPr lang="en-US" dirty="0" smtClean="0"/>
              <a:t>The committees can not comment on or assess anything that isn’t in the application package, even if it would help you.</a:t>
            </a:r>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Managing the process</a:t>
            </a:r>
            <a:endParaRPr lang="en-US" dirty="0"/>
          </a:p>
        </p:txBody>
      </p:sp>
      <p:pic>
        <p:nvPicPr>
          <p:cNvPr id="18434" name="Picture 2" descr="C:\Documents and Settings\lmacdonald\Local Settings\Temporary Internet Files\Content.IE5\3XOHL1NC\MC900437563[1].wmf"/>
          <p:cNvPicPr>
            <a:picLocks noChangeAspect="1" noChangeArrowheads="1"/>
          </p:cNvPicPr>
          <p:nvPr/>
        </p:nvPicPr>
        <p:blipFill>
          <a:blip r:embed="rId2" cstate="print"/>
          <a:srcRect/>
          <a:stretch>
            <a:fillRect/>
          </a:stretch>
        </p:blipFill>
        <p:spPr bwMode="auto">
          <a:xfrm>
            <a:off x="5076056" y="1700808"/>
            <a:ext cx="1943100" cy="1984375"/>
          </a:xfrm>
          <a:prstGeom prst="rect">
            <a:avLst/>
          </a:prstGeom>
          <a:noFill/>
        </p:spPr>
      </p:pic>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dirty="0" smtClean="0"/>
              <a:t>Within your unit:</a:t>
            </a:r>
          </a:p>
        </p:txBody>
      </p:sp>
      <p:sp>
        <p:nvSpPr>
          <p:cNvPr id="15363" name="Content Placeholder 2"/>
          <p:cNvSpPr>
            <a:spLocks noGrp="1"/>
          </p:cNvSpPr>
          <p:nvPr>
            <p:ph idx="1"/>
          </p:nvPr>
        </p:nvSpPr>
        <p:spPr>
          <a:xfrm>
            <a:off x="457200" y="1196752"/>
            <a:ext cx="8686800" cy="5328592"/>
          </a:xfrm>
        </p:spPr>
        <p:txBody>
          <a:bodyPr/>
          <a:lstStyle/>
          <a:p>
            <a:r>
              <a:rPr lang="en-US" dirty="0" smtClean="0"/>
              <a:t>When putting together your application seek advice from your Chair and Dean.</a:t>
            </a:r>
          </a:p>
          <a:p>
            <a:pPr lvl="2"/>
            <a:r>
              <a:rPr lang="en-US" dirty="0" smtClean="0"/>
              <a:t>Provide them with draft copies of your letter and CV well in advance and ask for feedback</a:t>
            </a:r>
          </a:p>
          <a:p>
            <a:pPr lvl="2"/>
            <a:r>
              <a:rPr lang="en-US" dirty="0" smtClean="0"/>
              <a:t> Consider asking respected colleagues for copies of their tenure application letters to use as models.</a:t>
            </a:r>
          </a:p>
          <a:p>
            <a:pPr lvl="2"/>
            <a:r>
              <a:rPr lang="en-US" dirty="0" smtClean="0"/>
              <a:t>Consider asking a recent tenured colleague to review your materials</a:t>
            </a:r>
          </a:p>
          <a:p>
            <a:pPr lvl="1"/>
            <a:r>
              <a:rPr lang="en-US" dirty="0" smtClean="0"/>
              <a:t>Make sure you communicate with your chair during the tenure process and advise him or her of any additions or changes to your CV that occur after Sept 15</a:t>
            </a:r>
            <a:r>
              <a:rPr lang="en-US" baseline="30000" dirty="0" smtClean="0"/>
              <a:t>th</a:t>
            </a:r>
            <a:r>
              <a:rPr lang="en-US" dirty="0" smtClean="0"/>
              <a:t>. </a:t>
            </a:r>
          </a:p>
          <a:p>
            <a:pPr lvl="2"/>
            <a:endParaRPr lang="en-US" dirty="0" smtClean="0"/>
          </a:p>
        </p:txBody>
      </p:sp>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lang="en-US" dirty="0" smtClean="0"/>
              <a:t>Strategies</a:t>
            </a:r>
          </a:p>
        </p:txBody>
      </p:sp>
      <p:sp>
        <p:nvSpPr>
          <p:cNvPr id="16387" name="Content Placeholder 2"/>
          <p:cNvSpPr>
            <a:spLocks noGrp="1"/>
          </p:cNvSpPr>
          <p:nvPr>
            <p:ph idx="1"/>
          </p:nvPr>
        </p:nvSpPr>
        <p:spPr/>
        <p:txBody>
          <a:bodyPr/>
          <a:lstStyle/>
          <a:p>
            <a:r>
              <a:rPr lang="en-US" dirty="0" smtClean="0"/>
              <a:t>If these are early days for you, think about where you put your energies</a:t>
            </a:r>
          </a:p>
          <a:p>
            <a:pPr lvl="2"/>
            <a:r>
              <a:rPr lang="en-US" dirty="0" smtClean="0"/>
              <a:t>Service is important, but it won’t mitigate shortcomings in research or teaching.</a:t>
            </a:r>
          </a:p>
          <a:p>
            <a:pPr lvl="2"/>
            <a:r>
              <a:rPr lang="en-US" dirty="0" smtClean="0"/>
              <a:t>Prioritize the preparation of peer-reviewed journal articles or books, whatever counts the most as “research” in your discipline</a:t>
            </a:r>
          </a:p>
          <a:p>
            <a:pPr lvl="2"/>
            <a:r>
              <a:rPr lang="en-US" dirty="0" smtClean="0"/>
              <a:t>Try to ensure continuity of your pipeline</a:t>
            </a:r>
          </a:p>
          <a:p>
            <a:pPr lvl="3"/>
            <a:r>
              <a:rPr lang="en-US" dirty="0" smtClean="0"/>
              <a:t>Have conference presentations, grant apps, published papers/books (want to see consistency of effort/output)</a:t>
            </a:r>
          </a:p>
          <a:p>
            <a:pPr lvl="2">
              <a:buFontTx/>
              <a:buNone/>
            </a:pPr>
            <a:endParaRPr lang="en-US" dirty="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a:xfrm>
            <a:off x="457200" y="274638"/>
            <a:ext cx="8229600" cy="922114"/>
          </a:xfrm>
        </p:spPr>
        <p:txBody>
          <a:bodyPr/>
          <a:lstStyle/>
          <a:p>
            <a:pPr eaLnBrk="1" hangingPunct="1"/>
            <a:r>
              <a:rPr lang="en-US" dirty="0" smtClean="0"/>
              <a:t>Timing</a:t>
            </a:r>
          </a:p>
        </p:txBody>
      </p:sp>
      <p:sp>
        <p:nvSpPr>
          <p:cNvPr id="2051" name="Rectangle 3"/>
          <p:cNvSpPr>
            <a:spLocks noGrp="1" noChangeArrowheads="1"/>
          </p:cNvSpPr>
          <p:nvPr>
            <p:ph type="body" idx="1"/>
          </p:nvPr>
        </p:nvSpPr>
        <p:spPr>
          <a:xfrm>
            <a:off x="457200" y="1143000"/>
            <a:ext cx="8686800" cy="5454352"/>
          </a:xfrm>
        </p:spPr>
        <p:txBody>
          <a:bodyPr/>
          <a:lstStyle/>
          <a:p>
            <a:pPr eaLnBrk="1" hangingPunct="1"/>
            <a:r>
              <a:rPr lang="en-US" dirty="0" smtClean="0"/>
              <a:t>You must be considered for tenure by the third year of your Candidacy appointment.(s15.3) </a:t>
            </a:r>
          </a:p>
          <a:p>
            <a:pPr lvl="1" eaLnBrk="1" hangingPunct="1"/>
            <a:r>
              <a:rPr lang="en-US" dirty="0" smtClean="0"/>
              <a:t>You will receive notification from the Dean at the beginning of your 3</a:t>
            </a:r>
            <a:r>
              <a:rPr lang="en-US" baseline="30000" dirty="0" smtClean="0"/>
              <a:t>rd</a:t>
            </a:r>
            <a:r>
              <a:rPr lang="en-US" dirty="0" smtClean="0"/>
              <a:t> year of Candidacy.</a:t>
            </a:r>
          </a:p>
          <a:p>
            <a:pPr eaLnBrk="1" hangingPunct="1"/>
            <a:r>
              <a:rPr lang="en-US" dirty="0" smtClean="0"/>
              <a:t>However, clock may be extended for reasons outlined in CA.</a:t>
            </a:r>
          </a:p>
          <a:p>
            <a:pPr lvl="1" eaLnBrk="1" hangingPunct="1"/>
            <a:r>
              <a:rPr lang="en-US" dirty="0" smtClean="0"/>
              <a:t>A one year extension of the tenure clock can also be requested at the probationary stage (13.2.2)</a:t>
            </a:r>
          </a:p>
          <a:p>
            <a:pPr lvl="1" eaLnBrk="1" hangingPunct="1"/>
            <a:r>
              <a:rPr lang="en-US" dirty="0" smtClean="0"/>
              <a:t>Parental, maternity or care leaves.</a:t>
            </a:r>
          </a:p>
          <a:p>
            <a:pPr lvl="2" eaLnBrk="1" hangingPunct="1">
              <a:buNone/>
            </a:pPr>
            <a:endParaRPr lang="en-US" dirty="0" smtClean="0"/>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Strategies to Help </a:t>
            </a:r>
            <a:endParaRPr lang="en-US" dirty="0"/>
          </a:p>
        </p:txBody>
      </p:sp>
      <p:sp>
        <p:nvSpPr>
          <p:cNvPr id="3" name="Content Placeholder 2"/>
          <p:cNvSpPr>
            <a:spLocks noGrp="1"/>
          </p:cNvSpPr>
          <p:nvPr>
            <p:ph idx="1"/>
          </p:nvPr>
        </p:nvSpPr>
        <p:spPr/>
        <p:txBody>
          <a:bodyPr/>
          <a:lstStyle/>
          <a:p>
            <a:r>
              <a:rPr lang="en-US" dirty="0" smtClean="0"/>
              <a:t>Focus on research output </a:t>
            </a:r>
          </a:p>
          <a:p>
            <a:pPr lvl="1"/>
            <a:r>
              <a:rPr lang="en-US" dirty="0" smtClean="0"/>
              <a:t>quality &amp; quantity</a:t>
            </a:r>
          </a:p>
          <a:p>
            <a:pPr lvl="1"/>
            <a:r>
              <a:rPr lang="en-US" dirty="0" smtClean="0"/>
              <a:t>Outlets &amp; pipeline</a:t>
            </a:r>
          </a:p>
          <a:p>
            <a:r>
              <a:rPr lang="en-US" dirty="0" smtClean="0"/>
              <a:t>Focus on ensuring adequate teaching quality</a:t>
            </a:r>
          </a:p>
          <a:p>
            <a:r>
              <a:rPr lang="en-US" dirty="0" smtClean="0"/>
              <a:t>Service is important, but does not mitigate for other deficiencies</a:t>
            </a:r>
          </a:p>
          <a:p>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a:xfrm>
            <a:off x="457200" y="274638"/>
            <a:ext cx="8229600" cy="922114"/>
          </a:xfrm>
        </p:spPr>
        <p:txBody>
          <a:bodyPr/>
          <a:lstStyle/>
          <a:p>
            <a:pPr eaLnBrk="1" hangingPunct="1"/>
            <a:r>
              <a:rPr lang="en-US" dirty="0" smtClean="0"/>
              <a:t>Probationary 1 year extension</a:t>
            </a:r>
          </a:p>
        </p:txBody>
      </p:sp>
      <p:sp>
        <p:nvSpPr>
          <p:cNvPr id="2051" name="Rectangle 3"/>
          <p:cNvSpPr>
            <a:spLocks noGrp="1" noChangeArrowheads="1"/>
          </p:cNvSpPr>
          <p:nvPr>
            <p:ph type="body" idx="1"/>
          </p:nvPr>
        </p:nvSpPr>
        <p:spPr>
          <a:xfrm>
            <a:off x="457200" y="1143000"/>
            <a:ext cx="8003232" cy="4806280"/>
          </a:xfrm>
        </p:spPr>
        <p:txBody>
          <a:bodyPr/>
          <a:lstStyle/>
          <a:p>
            <a:pPr eaLnBrk="1" hangingPunct="1"/>
            <a:r>
              <a:rPr lang="en-US" dirty="0" smtClean="0"/>
              <a:t>A one year extension of the tenure clock can also be requested at the probationary stage </a:t>
            </a:r>
          </a:p>
          <a:p>
            <a:pPr lvl="1" eaLnBrk="1" hangingPunct="1"/>
            <a:r>
              <a:rPr lang="en-US" dirty="0" smtClean="0"/>
              <a:t>More time is better than less</a:t>
            </a:r>
          </a:p>
          <a:p>
            <a:pPr lvl="1" eaLnBrk="1" hangingPunct="1"/>
            <a:r>
              <a:rPr lang="en-US" dirty="0" smtClean="0"/>
              <a:t>Most people cannot tell as this point in career, if will need extra time or not, so most are applying for extension</a:t>
            </a:r>
          </a:p>
          <a:p>
            <a:pPr lvl="2" eaLnBrk="1" hangingPunct="1"/>
            <a:endParaRPr lang="en-US" dirty="0" smtClean="0"/>
          </a:p>
        </p:txBody>
      </p:sp>
      <p:pic>
        <p:nvPicPr>
          <p:cNvPr id="5123" name="Picture 3" descr="C:\Documents and Settings\lmacdonald\Local Settings\Temporary Internet Files\Content.IE5\T8YAFQIN\MC910217191[1].wmf"/>
          <p:cNvPicPr>
            <a:picLocks noChangeAspect="1" noChangeArrowheads="1"/>
          </p:cNvPicPr>
          <p:nvPr/>
        </p:nvPicPr>
        <p:blipFill>
          <a:blip r:embed="rId3" cstate="print"/>
          <a:srcRect/>
          <a:stretch>
            <a:fillRect/>
          </a:stretch>
        </p:blipFill>
        <p:spPr bwMode="auto">
          <a:xfrm>
            <a:off x="6516216" y="4653136"/>
            <a:ext cx="1536192" cy="1810512"/>
          </a:xfrm>
          <a:prstGeom prst="rect">
            <a:avLst/>
          </a:prstGeom>
          <a:noFill/>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a:xfrm>
            <a:off x="457200" y="274638"/>
            <a:ext cx="8229600" cy="922114"/>
          </a:xfrm>
        </p:spPr>
        <p:txBody>
          <a:bodyPr/>
          <a:lstStyle/>
          <a:p>
            <a:pPr eaLnBrk="1" hangingPunct="1"/>
            <a:r>
              <a:rPr lang="en-US" dirty="0" smtClean="0"/>
              <a:t>Maternity/Parental Extensions</a:t>
            </a:r>
          </a:p>
        </p:txBody>
      </p:sp>
      <p:sp>
        <p:nvSpPr>
          <p:cNvPr id="2051" name="Rectangle 3"/>
          <p:cNvSpPr>
            <a:spLocks noGrp="1" noChangeArrowheads="1"/>
          </p:cNvSpPr>
          <p:nvPr>
            <p:ph type="body" idx="1"/>
          </p:nvPr>
        </p:nvSpPr>
        <p:spPr>
          <a:xfrm>
            <a:off x="457200" y="1143000"/>
            <a:ext cx="8686800" cy="4662264"/>
          </a:xfrm>
        </p:spPr>
        <p:txBody>
          <a:bodyPr/>
          <a:lstStyle/>
          <a:p>
            <a:pPr eaLnBrk="1" hangingPunct="1"/>
            <a:r>
              <a:rPr lang="en-US" dirty="0" smtClean="0"/>
              <a:t>Clock stops for maternity/parental and associated leaves (Article 32) and tenure clock can be extended by one year for those who have taken maternity or parental leave (32.6.3)</a:t>
            </a:r>
          </a:p>
          <a:p>
            <a:pPr lvl="1" eaLnBrk="1" hangingPunct="1"/>
            <a:r>
              <a:rPr lang="en-US" dirty="0" smtClean="0"/>
              <a:t>Must apply (remember this) for extension</a:t>
            </a:r>
          </a:p>
          <a:p>
            <a:pPr lvl="1" eaLnBrk="1" hangingPunct="1"/>
            <a:r>
              <a:rPr lang="en-US" dirty="0" smtClean="0"/>
              <a:t>Essentially, year does not count, so extra year does not increase expectations</a:t>
            </a:r>
          </a:p>
          <a:p>
            <a:pPr lvl="1" eaLnBrk="1" hangingPunct="1"/>
            <a:r>
              <a:rPr lang="en-US" dirty="0" smtClean="0"/>
              <a:t>No negative effects!!</a:t>
            </a:r>
          </a:p>
          <a:p>
            <a:pPr lvl="2" eaLnBrk="1" hangingPunct="1"/>
            <a:endParaRPr lang="en-US" dirty="0" smtClean="0"/>
          </a:p>
        </p:txBody>
      </p:sp>
      <p:pic>
        <p:nvPicPr>
          <p:cNvPr id="6146" name="Picture 2" descr="C:\Documents and Settings\lmacdonald\Local Settings\Temporary Internet Files\Content.IE5\DVWU2HNF\MC900384268[1].wmf"/>
          <p:cNvPicPr>
            <a:picLocks noChangeAspect="1" noChangeArrowheads="1"/>
          </p:cNvPicPr>
          <p:nvPr/>
        </p:nvPicPr>
        <p:blipFill>
          <a:blip r:embed="rId3" cstate="print"/>
          <a:srcRect/>
          <a:stretch>
            <a:fillRect/>
          </a:stretch>
        </p:blipFill>
        <p:spPr bwMode="auto">
          <a:xfrm>
            <a:off x="6228184" y="4869160"/>
            <a:ext cx="1519733" cy="1803197"/>
          </a:xfrm>
          <a:prstGeom prst="rect">
            <a:avLst/>
          </a:prstGeom>
          <a:noFill/>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a:xfrm>
            <a:off x="457200" y="274638"/>
            <a:ext cx="8229600" cy="922114"/>
          </a:xfrm>
        </p:spPr>
        <p:txBody>
          <a:bodyPr/>
          <a:lstStyle/>
          <a:p>
            <a:pPr eaLnBrk="1" hangingPunct="1"/>
            <a:r>
              <a:rPr lang="en-US" dirty="0" smtClean="0"/>
              <a:t>Family/Care Extensions</a:t>
            </a:r>
          </a:p>
        </p:txBody>
      </p:sp>
      <p:sp>
        <p:nvSpPr>
          <p:cNvPr id="2051" name="Rectangle 3"/>
          <p:cNvSpPr>
            <a:spLocks noGrp="1" noChangeArrowheads="1"/>
          </p:cNvSpPr>
          <p:nvPr>
            <p:ph type="body" idx="1"/>
          </p:nvPr>
        </p:nvSpPr>
        <p:spPr>
          <a:xfrm>
            <a:off x="457200" y="1143000"/>
            <a:ext cx="8219256" cy="4302224"/>
          </a:xfrm>
        </p:spPr>
        <p:txBody>
          <a:bodyPr/>
          <a:lstStyle/>
          <a:p>
            <a:pPr eaLnBrk="1" hangingPunct="1"/>
            <a:r>
              <a:rPr lang="en-US" dirty="0" smtClean="0"/>
              <a:t>tenure clock can be extended by one year for those who have requested a reduced load for elder or child care reasons (Article 20)</a:t>
            </a:r>
          </a:p>
          <a:p>
            <a:pPr lvl="1" eaLnBrk="1" hangingPunct="1"/>
            <a:r>
              <a:rPr lang="en-US" dirty="0" smtClean="0"/>
              <a:t>Can only use once during candidacy/provisional appointment</a:t>
            </a:r>
          </a:p>
          <a:p>
            <a:pPr lvl="1" eaLnBrk="1" hangingPunct="1"/>
            <a:r>
              <a:rPr lang="en-US" dirty="0" smtClean="0"/>
              <a:t>Extra year does not increase expectations, so no negative effects.</a:t>
            </a:r>
          </a:p>
          <a:p>
            <a:pPr lvl="2" eaLnBrk="1" hangingPunct="1"/>
            <a:endParaRPr lang="en-US" dirty="0" smtClean="0"/>
          </a:p>
        </p:txBody>
      </p:sp>
      <p:pic>
        <p:nvPicPr>
          <p:cNvPr id="7170" name="Picture 2" descr="C:\Documents and Settings\lmacdonald\Local Settings\Temporary Internet Files\Content.IE5\O7YXJTG5\MP900448714[1].jpg"/>
          <p:cNvPicPr>
            <a:picLocks noChangeAspect="1" noChangeArrowheads="1"/>
          </p:cNvPicPr>
          <p:nvPr/>
        </p:nvPicPr>
        <p:blipFill>
          <a:blip r:embed="rId3" cstate="print"/>
          <a:srcRect/>
          <a:stretch>
            <a:fillRect/>
          </a:stretch>
        </p:blipFill>
        <p:spPr bwMode="auto">
          <a:xfrm>
            <a:off x="5220072" y="4653136"/>
            <a:ext cx="2267744" cy="1700808"/>
          </a:xfrm>
          <a:prstGeom prst="rect">
            <a:avLst/>
          </a:prstGeom>
          <a:noFill/>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5574</TotalTime>
  <Words>4672</Words>
  <Application>Microsoft Office PowerPoint</Application>
  <PresentationFormat>On-screen Show (4:3)</PresentationFormat>
  <Paragraphs>513</Paragraphs>
  <Slides>60</Slides>
  <Notes>42</Notes>
  <HiddenSlides>0</HiddenSlides>
  <MMClips>0</MMClips>
  <ScaleCrop>false</ScaleCrop>
  <HeadingPairs>
    <vt:vector size="4" baseType="variant">
      <vt:variant>
        <vt:lpstr>Theme</vt:lpstr>
      </vt:variant>
      <vt:variant>
        <vt:i4>1</vt:i4>
      </vt:variant>
      <vt:variant>
        <vt:lpstr>Slide Titles</vt:lpstr>
      </vt:variant>
      <vt:variant>
        <vt:i4>60</vt:i4>
      </vt:variant>
    </vt:vector>
  </HeadingPairs>
  <TitlesOfParts>
    <vt:vector size="61" baseType="lpstr">
      <vt:lpstr>Default Design</vt:lpstr>
      <vt:lpstr>Tenure Workshop</vt:lpstr>
      <vt:lpstr>Agenda</vt:lpstr>
      <vt:lpstr>Understanding The Process: Section 15</vt:lpstr>
      <vt:lpstr>Tenure and Promotion</vt:lpstr>
      <vt:lpstr>Timing</vt:lpstr>
      <vt:lpstr>Timing</vt:lpstr>
      <vt:lpstr>Probationary 1 year extension</vt:lpstr>
      <vt:lpstr>Maternity/Parental Extensions</vt:lpstr>
      <vt:lpstr>Family/Care Extensions</vt:lpstr>
      <vt:lpstr>Going up Early</vt:lpstr>
      <vt:lpstr>Steps in the Process</vt:lpstr>
      <vt:lpstr>Stage 1- Department</vt:lpstr>
      <vt:lpstr>DAPC Procedures S 15.4.3</vt:lpstr>
      <vt:lpstr>DAPC Procedures S 15.4.3</vt:lpstr>
      <vt:lpstr>DAPC Procedures S15.4.3</vt:lpstr>
      <vt:lpstr>Stage 2 - SPAT </vt:lpstr>
      <vt:lpstr>SPAT</vt:lpstr>
      <vt:lpstr>SPAT-process S15.5.2 &amp; .3</vt:lpstr>
      <vt:lpstr>SPAT Procedures</vt:lpstr>
      <vt:lpstr>SPAT Procedures</vt:lpstr>
      <vt:lpstr>SPAT Recommendation</vt:lpstr>
      <vt:lpstr>Stage 3 – President and B of G</vt:lpstr>
      <vt:lpstr>Criteria S15.7</vt:lpstr>
      <vt:lpstr>S 15.1.1.</vt:lpstr>
      <vt:lpstr>S15.7.4</vt:lpstr>
      <vt:lpstr>Criteria S15.7.1</vt:lpstr>
      <vt:lpstr>Teaching (S15.7.2 (a)) </vt:lpstr>
      <vt:lpstr>Teaching - examples</vt:lpstr>
      <vt:lpstr>Scholarship S15.7.2 (b)</vt:lpstr>
      <vt:lpstr>Evidence of scholarship </vt:lpstr>
      <vt:lpstr>Examples of (i) – and how they are perceived</vt:lpstr>
      <vt:lpstr>Evidence of scholarship </vt:lpstr>
      <vt:lpstr>Evidence of scholarship </vt:lpstr>
      <vt:lpstr>Evidence of scholarship </vt:lpstr>
      <vt:lpstr>Evidence of scholarship </vt:lpstr>
      <vt:lpstr>What is satisfactory evidence of scholarship?  </vt:lpstr>
      <vt:lpstr>Academic, Professional and University Community Service</vt:lpstr>
      <vt:lpstr>Academic and Professional Service</vt:lpstr>
      <vt:lpstr>Tenure decision –S 15.7.4 </vt:lpstr>
      <vt:lpstr>Your Application</vt:lpstr>
      <vt:lpstr>Application: S 15.4.1</vt:lpstr>
      <vt:lpstr>Elements of Application</vt:lpstr>
      <vt:lpstr>The Letter of Application</vt:lpstr>
      <vt:lpstr>The Letter of Application</vt:lpstr>
      <vt:lpstr>CV</vt:lpstr>
      <vt:lpstr>CV</vt:lpstr>
      <vt:lpstr>CV</vt:lpstr>
      <vt:lpstr>Research Dossier</vt:lpstr>
      <vt:lpstr>Teaching Dossier</vt:lpstr>
      <vt:lpstr>Per 31.6.2 items that must be included:</vt:lpstr>
      <vt:lpstr>Per 31.6.2 items that may be included:</vt:lpstr>
      <vt:lpstr>Per 31.6.2 items that may be included:</vt:lpstr>
      <vt:lpstr>Per 31.6.2 items that may be included:</vt:lpstr>
      <vt:lpstr>Slide 54</vt:lpstr>
      <vt:lpstr>Slide 55</vt:lpstr>
      <vt:lpstr>Pointers </vt:lpstr>
      <vt:lpstr>Managing the process</vt:lpstr>
      <vt:lpstr>Within your unit:</vt:lpstr>
      <vt:lpstr>Strategies</vt:lpstr>
      <vt:lpstr>Strategies to Help </vt:lpstr>
    </vt:vector>
  </TitlesOfParts>
  <Company>Wilfrid Laurier University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SY 201 Sociology of Families</dc:title>
  <dc:creator>Glenda Wall</dc:creator>
  <cp:lastModifiedBy>WLU</cp:lastModifiedBy>
  <cp:revision>176</cp:revision>
  <dcterms:created xsi:type="dcterms:W3CDTF">2010-09-07T18:01:01Z</dcterms:created>
  <dcterms:modified xsi:type="dcterms:W3CDTF">2013-06-04T16:04:58Z</dcterms:modified>
</cp:coreProperties>
</file>