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0" r:id="rId5"/>
    <p:sldId id="259" r:id="rId6"/>
    <p:sldId id="260" r:id="rId7"/>
    <p:sldId id="261" r:id="rId8"/>
    <p:sldId id="271" r:id="rId9"/>
    <p:sldId id="262" r:id="rId10"/>
    <p:sldId id="267" r:id="rId11"/>
    <p:sldId id="264" r:id="rId12"/>
    <p:sldId id="265" r:id="rId13"/>
    <p:sldId id="274" r:id="rId14"/>
    <p:sldId id="266" r:id="rId15"/>
    <p:sldId id="272" r:id="rId16"/>
    <p:sldId id="269" r:id="rId17"/>
  </p:sldIdLst>
  <p:sldSz cx="12192000" cy="6858000"/>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ames\OneDrive%20-%20Wilfrid%20Laurier%20University\WLUFA\Comparison%20of%20Budget%20to%20Actual%202006%20to%202019.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Final Budget before Appropriations</c:v>
                </c:pt>
              </c:strCache>
            </c:strRef>
          </c:tx>
          <c:spPr>
            <a:ln w="28575" cap="rnd">
              <a:solidFill>
                <a:schemeClr val="accent1"/>
              </a:solidFill>
              <a:round/>
            </a:ln>
            <a:effectLst/>
          </c:spPr>
          <c:marker>
            <c:symbol val="none"/>
          </c:marker>
          <c:cat>
            <c:numRef>
              <c:f>Sheet1!$A$2:$A$15</c:f>
              <c:numCache>
                <c:formatCode>General</c:formatCode>
                <c:ptCount val="14"/>
                <c:pt idx="0">
                  <c:v>2019</c:v>
                </c:pt>
                <c:pt idx="1">
                  <c:v>2018</c:v>
                </c:pt>
                <c:pt idx="2">
                  <c:v>2017</c:v>
                </c:pt>
                <c:pt idx="3">
                  <c:v>2016</c:v>
                </c:pt>
                <c:pt idx="4">
                  <c:v>2015</c:v>
                </c:pt>
                <c:pt idx="5">
                  <c:v>2014</c:v>
                </c:pt>
                <c:pt idx="6">
                  <c:v>2013</c:v>
                </c:pt>
                <c:pt idx="7">
                  <c:v>2012</c:v>
                </c:pt>
                <c:pt idx="8">
                  <c:v>2011</c:v>
                </c:pt>
                <c:pt idx="9">
                  <c:v>2010</c:v>
                </c:pt>
                <c:pt idx="10">
                  <c:v>2009</c:v>
                </c:pt>
                <c:pt idx="11">
                  <c:v>2008</c:v>
                </c:pt>
                <c:pt idx="12">
                  <c:v>2007</c:v>
                </c:pt>
                <c:pt idx="13">
                  <c:v>2006</c:v>
                </c:pt>
              </c:numCache>
            </c:numRef>
          </c:cat>
          <c:val>
            <c:numRef>
              <c:f>Sheet1!$B$2:$B$15</c:f>
              <c:numCache>
                <c:formatCode>General</c:formatCode>
                <c:ptCount val="14"/>
                <c:pt idx="0">
                  <c:v>-488</c:v>
                </c:pt>
                <c:pt idx="1">
                  <c:v>-4877</c:v>
                </c:pt>
                <c:pt idx="2">
                  <c:v>-7257</c:v>
                </c:pt>
                <c:pt idx="3">
                  <c:v>-8341</c:v>
                </c:pt>
                <c:pt idx="4">
                  <c:v>-2377</c:v>
                </c:pt>
                <c:pt idx="5">
                  <c:v>3360</c:v>
                </c:pt>
                <c:pt idx="6">
                  <c:v>-1085</c:v>
                </c:pt>
                <c:pt idx="7">
                  <c:v>-4704</c:v>
                </c:pt>
                <c:pt idx="8">
                  <c:v>-1261</c:v>
                </c:pt>
                <c:pt idx="9">
                  <c:v>-665</c:v>
                </c:pt>
                <c:pt idx="10">
                  <c:v>-7113</c:v>
                </c:pt>
                <c:pt idx="11">
                  <c:v>-5428</c:v>
                </c:pt>
                <c:pt idx="12">
                  <c:v>-2348</c:v>
                </c:pt>
                <c:pt idx="13">
                  <c:v>600</c:v>
                </c:pt>
              </c:numCache>
            </c:numRef>
          </c:val>
          <c:smooth val="0"/>
        </c:ser>
        <c:ser>
          <c:idx val="1"/>
          <c:order val="1"/>
          <c:tx>
            <c:strRef>
              <c:f>Sheet1!$C$1</c:f>
              <c:strCache>
                <c:ptCount val="1"/>
                <c:pt idx="0">
                  <c:v>Actual or estimated actual</c:v>
                </c:pt>
              </c:strCache>
            </c:strRef>
          </c:tx>
          <c:spPr>
            <a:ln w="28575" cap="rnd">
              <a:solidFill>
                <a:schemeClr val="accent2"/>
              </a:solidFill>
              <a:round/>
            </a:ln>
            <a:effectLst/>
          </c:spPr>
          <c:marker>
            <c:symbol val="none"/>
          </c:marker>
          <c:cat>
            <c:numRef>
              <c:f>Sheet1!$A$2:$A$15</c:f>
              <c:numCache>
                <c:formatCode>General</c:formatCode>
                <c:ptCount val="14"/>
                <c:pt idx="0">
                  <c:v>2019</c:v>
                </c:pt>
                <c:pt idx="1">
                  <c:v>2018</c:v>
                </c:pt>
                <c:pt idx="2">
                  <c:v>2017</c:v>
                </c:pt>
                <c:pt idx="3">
                  <c:v>2016</c:v>
                </c:pt>
                <c:pt idx="4">
                  <c:v>2015</c:v>
                </c:pt>
                <c:pt idx="5">
                  <c:v>2014</c:v>
                </c:pt>
                <c:pt idx="6">
                  <c:v>2013</c:v>
                </c:pt>
                <c:pt idx="7">
                  <c:v>2012</c:v>
                </c:pt>
                <c:pt idx="8">
                  <c:v>2011</c:v>
                </c:pt>
                <c:pt idx="9">
                  <c:v>2010</c:v>
                </c:pt>
                <c:pt idx="10">
                  <c:v>2009</c:v>
                </c:pt>
                <c:pt idx="11">
                  <c:v>2008</c:v>
                </c:pt>
                <c:pt idx="12">
                  <c:v>2007</c:v>
                </c:pt>
                <c:pt idx="13">
                  <c:v>2006</c:v>
                </c:pt>
              </c:numCache>
            </c:numRef>
          </c:cat>
          <c:val>
            <c:numRef>
              <c:f>Sheet1!$C$2:$C$15</c:f>
              <c:numCache>
                <c:formatCode>General</c:formatCode>
                <c:ptCount val="14"/>
                <c:pt idx="0">
                  <c:v>11565</c:v>
                </c:pt>
                <c:pt idx="1">
                  <c:v>14497</c:v>
                </c:pt>
                <c:pt idx="2">
                  <c:v>2250</c:v>
                </c:pt>
                <c:pt idx="3">
                  <c:v>1015</c:v>
                </c:pt>
                <c:pt idx="4">
                  <c:v>3260</c:v>
                </c:pt>
                <c:pt idx="5">
                  <c:v>8304</c:v>
                </c:pt>
                <c:pt idx="6">
                  <c:v>10634</c:v>
                </c:pt>
                <c:pt idx="7">
                  <c:v>10207</c:v>
                </c:pt>
                <c:pt idx="8">
                  <c:v>16501</c:v>
                </c:pt>
                <c:pt idx="9">
                  <c:v>13935</c:v>
                </c:pt>
                <c:pt idx="10">
                  <c:v>3450</c:v>
                </c:pt>
                <c:pt idx="11">
                  <c:v>3929</c:v>
                </c:pt>
                <c:pt idx="12">
                  <c:v>5847</c:v>
                </c:pt>
                <c:pt idx="13">
                  <c:v>6082</c:v>
                </c:pt>
              </c:numCache>
            </c:numRef>
          </c:val>
          <c:smooth val="0"/>
        </c:ser>
        <c:dLbls>
          <c:showLegendKey val="0"/>
          <c:showVal val="0"/>
          <c:showCatName val="0"/>
          <c:showSerName val="0"/>
          <c:showPercent val="0"/>
          <c:showBubbleSize val="0"/>
        </c:dLbls>
        <c:smooth val="0"/>
        <c:axId val="367755152"/>
        <c:axId val="367759072"/>
      </c:lineChart>
      <c:catAx>
        <c:axId val="36775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7759072"/>
        <c:crosses val="autoZero"/>
        <c:auto val="1"/>
        <c:lblAlgn val="ctr"/>
        <c:lblOffset val="100"/>
        <c:noMultiLvlLbl val="0"/>
      </c:catAx>
      <c:valAx>
        <c:axId val="3677590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7755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Sheet2!$B$1</c:f>
              <c:strCache>
                <c:ptCount val="1"/>
                <c:pt idx="0">
                  <c:v>Audited FS</c:v>
                </c:pt>
              </c:strCache>
            </c:strRef>
          </c:tx>
          <c:spPr>
            <a:solidFill>
              <a:schemeClr val="accent1"/>
            </a:solidFill>
            <a:ln>
              <a:noFill/>
            </a:ln>
            <a:effectLst/>
          </c:spPr>
          <c:invertIfNegative val="0"/>
          <c:cat>
            <c:strRef>
              <c:f>Sheet2!$A$2:$A$10</c:f>
              <c:strCache>
                <c:ptCount val="9"/>
                <c:pt idx="0">
                  <c:v>2019</c:v>
                </c:pt>
                <c:pt idx="1">
                  <c:v>2018</c:v>
                </c:pt>
                <c:pt idx="2">
                  <c:v>2017</c:v>
                </c:pt>
                <c:pt idx="3">
                  <c:v>2016</c:v>
                </c:pt>
                <c:pt idx="4">
                  <c:v>2015</c:v>
                </c:pt>
                <c:pt idx="5">
                  <c:v>2014</c:v>
                </c:pt>
                <c:pt idx="6">
                  <c:v>2013</c:v>
                </c:pt>
                <c:pt idx="7">
                  <c:v>2012</c:v>
                </c:pt>
                <c:pt idx="8">
                  <c:v>Average</c:v>
                </c:pt>
              </c:strCache>
            </c:strRef>
          </c:cat>
          <c:val>
            <c:numRef>
              <c:f>Sheet2!$B$2:$B$10</c:f>
              <c:numCache>
                <c:formatCode>General</c:formatCode>
                <c:ptCount val="9"/>
                <c:pt idx="0">
                  <c:v>10034</c:v>
                </c:pt>
                <c:pt idx="1">
                  <c:v>12719</c:v>
                </c:pt>
                <c:pt idx="2">
                  <c:v>9280</c:v>
                </c:pt>
                <c:pt idx="3">
                  <c:v>1966</c:v>
                </c:pt>
                <c:pt idx="4">
                  <c:v>-12350</c:v>
                </c:pt>
                <c:pt idx="5">
                  <c:v>7602</c:v>
                </c:pt>
                <c:pt idx="6">
                  <c:v>21555</c:v>
                </c:pt>
                <c:pt idx="7">
                  <c:v>-6751</c:v>
                </c:pt>
                <c:pt idx="8">
                  <c:v>5506.875</c:v>
                </c:pt>
              </c:numCache>
            </c:numRef>
          </c:val>
        </c:ser>
        <c:ser>
          <c:idx val="1"/>
          <c:order val="1"/>
          <c:tx>
            <c:strRef>
              <c:f>Sheet2!$C$1</c:f>
              <c:strCache>
                <c:ptCount val="1"/>
                <c:pt idx="0">
                  <c:v>Pension</c:v>
                </c:pt>
              </c:strCache>
            </c:strRef>
          </c:tx>
          <c:spPr>
            <a:solidFill>
              <a:schemeClr val="accent2"/>
            </a:solidFill>
            <a:ln>
              <a:noFill/>
            </a:ln>
            <a:effectLst/>
          </c:spPr>
          <c:invertIfNegative val="0"/>
          <c:cat>
            <c:strRef>
              <c:f>Sheet2!$A$2:$A$10</c:f>
              <c:strCache>
                <c:ptCount val="9"/>
                <c:pt idx="0">
                  <c:v>2019</c:v>
                </c:pt>
                <c:pt idx="1">
                  <c:v>2018</c:v>
                </c:pt>
                <c:pt idx="2">
                  <c:v>2017</c:v>
                </c:pt>
                <c:pt idx="3">
                  <c:v>2016</c:v>
                </c:pt>
                <c:pt idx="4">
                  <c:v>2015</c:v>
                </c:pt>
                <c:pt idx="5">
                  <c:v>2014</c:v>
                </c:pt>
                <c:pt idx="6">
                  <c:v>2013</c:v>
                </c:pt>
                <c:pt idx="7">
                  <c:v>2012</c:v>
                </c:pt>
                <c:pt idx="8">
                  <c:v>Average</c:v>
                </c:pt>
              </c:strCache>
            </c:strRef>
          </c:cat>
          <c:val>
            <c:numRef>
              <c:f>Sheet2!$C$2:$C$10</c:f>
              <c:numCache>
                <c:formatCode>General</c:formatCode>
                <c:ptCount val="9"/>
                <c:pt idx="0">
                  <c:v>24247</c:v>
                </c:pt>
                <c:pt idx="1">
                  <c:v>-9925</c:v>
                </c:pt>
                <c:pt idx="2">
                  <c:v>29452</c:v>
                </c:pt>
                <c:pt idx="3">
                  <c:v>-16617</c:v>
                </c:pt>
                <c:pt idx="4">
                  <c:v>22514</c:v>
                </c:pt>
                <c:pt idx="5">
                  <c:v>33870</c:v>
                </c:pt>
                <c:pt idx="6">
                  <c:v>-50728</c:v>
                </c:pt>
                <c:pt idx="7">
                  <c:v>-12296</c:v>
                </c:pt>
                <c:pt idx="8">
                  <c:v>2564.625</c:v>
                </c:pt>
              </c:numCache>
            </c:numRef>
          </c:val>
        </c:ser>
        <c:dLbls>
          <c:showLegendKey val="0"/>
          <c:showVal val="0"/>
          <c:showCatName val="0"/>
          <c:showSerName val="0"/>
          <c:showPercent val="0"/>
          <c:showBubbleSize val="0"/>
        </c:dLbls>
        <c:gapWidth val="219"/>
        <c:overlap val="-27"/>
        <c:axId val="299499480"/>
        <c:axId val="299502616"/>
      </c:barChart>
      <c:catAx>
        <c:axId val="299499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9502616"/>
        <c:crosses val="autoZero"/>
        <c:auto val="1"/>
        <c:lblAlgn val="ctr"/>
        <c:lblOffset val="100"/>
        <c:noMultiLvlLbl val="0"/>
      </c:catAx>
      <c:valAx>
        <c:axId val="2995026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9499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1597B00-4FD9-4786-9C5C-CE4B2803AB83}"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4DFE1A-6629-4127-9E27-0E040579E7F7}" type="slidenum">
              <a:rPr lang="en-GB" smtClean="0"/>
              <a:t>‹#›</a:t>
            </a:fld>
            <a:endParaRPr lang="en-GB"/>
          </a:p>
        </p:txBody>
      </p:sp>
    </p:spTree>
    <p:extLst>
      <p:ext uri="{BB962C8B-B14F-4D97-AF65-F5344CB8AC3E}">
        <p14:creationId xmlns:p14="http://schemas.microsoft.com/office/powerpoint/2010/main" val="992886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597B00-4FD9-4786-9C5C-CE4B2803AB83}"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4DFE1A-6629-4127-9E27-0E040579E7F7}" type="slidenum">
              <a:rPr lang="en-GB" smtClean="0"/>
              <a:t>‹#›</a:t>
            </a:fld>
            <a:endParaRPr lang="en-GB"/>
          </a:p>
        </p:txBody>
      </p:sp>
    </p:spTree>
    <p:extLst>
      <p:ext uri="{BB962C8B-B14F-4D97-AF65-F5344CB8AC3E}">
        <p14:creationId xmlns:p14="http://schemas.microsoft.com/office/powerpoint/2010/main" val="552235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597B00-4FD9-4786-9C5C-CE4B2803AB83}"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4DFE1A-6629-4127-9E27-0E040579E7F7}" type="slidenum">
              <a:rPr lang="en-GB" smtClean="0"/>
              <a:t>‹#›</a:t>
            </a:fld>
            <a:endParaRPr lang="en-GB"/>
          </a:p>
        </p:txBody>
      </p:sp>
    </p:spTree>
    <p:extLst>
      <p:ext uri="{BB962C8B-B14F-4D97-AF65-F5344CB8AC3E}">
        <p14:creationId xmlns:p14="http://schemas.microsoft.com/office/powerpoint/2010/main" val="3696376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597B00-4FD9-4786-9C5C-CE4B2803AB83}"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4DFE1A-6629-4127-9E27-0E040579E7F7}" type="slidenum">
              <a:rPr lang="en-GB" smtClean="0"/>
              <a:t>‹#›</a:t>
            </a:fld>
            <a:endParaRPr lang="en-GB"/>
          </a:p>
        </p:txBody>
      </p:sp>
    </p:spTree>
    <p:extLst>
      <p:ext uri="{BB962C8B-B14F-4D97-AF65-F5344CB8AC3E}">
        <p14:creationId xmlns:p14="http://schemas.microsoft.com/office/powerpoint/2010/main" val="3037035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597B00-4FD9-4786-9C5C-CE4B2803AB83}"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4DFE1A-6629-4127-9E27-0E040579E7F7}" type="slidenum">
              <a:rPr lang="en-GB" smtClean="0"/>
              <a:t>‹#›</a:t>
            </a:fld>
            <a:endParaRPr lang="en-GB"/>
          </a:p>
        </p:txBody>
      </p:sp>
    </p:spTree>
    <p:extLst>
      <p:ext uri="{BB962C8B-B14F-4D97-AF65-F5344CB8AC3E}">
        <p14:creationId xmlns:p14="http://schemas.microsoft.com/office/powerpoint/2010/main" val="113924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1597B00-4FD9-4786-9C5C-CE4B2803AB83}" type="datetimeFigureOut">
              <a:rPr lang="en-GB" smtClean="0"/>
              <a:t>19/11/2019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4DFE1A-6629-4127-9E27-0E040579E7F7}" type="slidenum">
              <a:rPr lang="en-GB" smtClean="0"/>
              <a:t>‹#›</a:t>
            </a:fld>
            <a:endParaRPr lang="en-GB"/>
          </a:p>
        </p:txBody>
      </p:sp>
    </p:spTree>
    <p:extLst>
      <p:ext uri="{BB962C8B-B14F-4D97-AF65-F5344CB8AC3E}">
        <p14:creationId xmlns:p14="http://schemas.microsoft.com/office/powerpoint/2010/main" val="4135414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1597B00-4FD9-4786-9C5C-CE4B2803AB83}" type="datetimeFigureOut">
              <a:rPr lang="en-GB" smtClean="0"/>
              <a:t>19/11/2019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4DFE1A-6629-4127-9E27-0E040579E7F7}" type="slidenum">
              <a:rPr lang="en-GB" smtClean="0"/>
              <a:t>‹#›</a:t>
            </a:fld>
            <a:endParaRPr lang="en-GB"/>
          </a:p>
        </p:txBody>
      </p:sp>
    </p:spTree>
    <p:extLst>
      <p:ext uri="{BB962C8B-B14F-4D97-AF65-F5344CB8AC3E}">
        <p14:creationId xmlns:p14="http://schemas.microsoft.com/office/powerpoint/2010/main" val="2666274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1597B00-4FD9-4786-9C5C-CE4B2803AB83}" type="datetimeFigureOut">
              <a:rPr lang="en-GB" smtClean="0"/>
              <a:t>19/11/2019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4DFE1A-6629-4127-9E27-0E040579E7F7}" type="slidenum">
              <a:rPr lang="en-GB" smtClean="0"/>
              <a:t>‹#›</a:t>
            </a:fld>
            <a:endParaRPr lang="en-GB"/>
          </a:p>
        </p:txBody>
      </p:sp>
    </p:spTree>
    <p:extLst>
      <p:ext uri="{BB962C8B-B14F-4D97-AF65-F5344CB8AC3E}">
        <p14:creationId xmlns:p14="http://schemas.microsoft.com/office/powerpoint/2010/main" val="2159636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597B00-4FD9-4786-9C5C-CE4B2803AB83}" type="datetimeFigureOut">
              <a:rPr lang="en-GB" smtClean="0"/>
              <a:t>19/11/2019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4DFE1A-6629-4127-9E27-0E040579E7F7}" type="slidenum">
              <a:rPr lang="en-GB" smtClean="0"/>
              <a:t>‹#›</a:t>
            </a:fld>
            <a:endParaRPr lang="en-GB"/>
          </a:p>
        </p:txBody>
      </p:sp>
    </p:spTree>
    <p:extLst>
      <p:ext uri="{BB962C8B-B14F-4D97-AF65-F5344CB8AC3E}">
        <p14:creationId xmlns:p14="http://schemas.microsoft.com/office/powerpoint/2010/main" val="1775551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597B00-4FD9-4786-9C5C-CE4B2803AB83}" type="datetimeFigureOut">
              <a:rPr lang="en-GB" smtClean="0"/>
              <a:t>19/11/2019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4DFE1A-6629-4127-9E27-0E040579E7F7}" type="slidenum">
              <a:rPr lang="en-GB" smtClean="0"/>
              <a:t>‹#›</a:t>
            </a:fld>
            <a:endParaRPr lang="en-GB"/>
          </a:p>
        </p:txBody>
      </p:sp>
    </p:spTree>
    <p:extLst>
      <p:ext uri="{BB962C8B-B14F-4D97-AF65-F5344CB8AC3E}">
        <p14:creationId xmlns:p14="http://schemas.microsoft.com/office/powerpoint/2010/main" val="500406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597B00-4FD9-4786-9C5C-CE4B2803AB83}" type="datetimeFigureOut">
              <a:rPr lang="en-GB" smtClean="0"/>
              <a:t>19/11/2019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4DFE1A-6629-4127-9E27-0E040579E7F7}" type="slidenum">
              <a:rPr lang="en-GB" smtClean="0"/>
              <a:t>‹#›</a:t>
            </a:fld>
            <a:endParaRPr lang="en-GB"/>
          </a:p>
        </p:txBody>
      </p:sp>
    </p:spTree>
    <p:extLst>
      <p:ext uri="{BB962C8B-B14F-4D97-AF65-F5344CB8AC3E}">
        <p14:creationId xmlns:p14="http://schemas.microsoft.com/office/powerpoint/2010/main" val="2970113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597B00-4FD9-4786-9C5C-CE4B2803AB83}" type="datetimeFigureOut">
              <a:rPr lang="en-GB" smtClean="0"/>
              <a:t>19/11/2019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DFE1A-6629-4127-9E27-0E040579E7F7}" type="slidenum">
              <a:rPr lang="en-GB" smtClean="0"/>
              <a:t>‹#›</a:t>
            </a:fld>
            <a:endParaRPr lang="en-GB"/>
          </a:p>
        </p:txBody>
      </p:sp>
    </p:spTree>
    <p:extLst>
      <p:ext uri="{BB962C8B-B14F-4D97-AF65-F5344CB8AC3E}">
        <p14:creationId xmlns:p14="http://schemas.microsoft.com/office/powerpoint/2010/main" val="488514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Laurier Budget Presentation</a:t>
            </a:r>
            <a:endParaRPr lang="en-GB" dirty="0"/>
          </a:p>
        </p:txBody>
      </p:sp>
      <p:sp>
        <p:nvSpPr>
          <p:cNvPr id="3" name="Subtitle 2"/>
          <p:cNvSpPr>
            <a:spLocks noGrp="1"/>
          </p:cNvSpPr>
          <p:nvPr>
            <p:ph type="subTitle" idx="1"/>
          </p:nvPr>
        </p:nvSpPr>
        <p:spPr/>
        <p:txBody>
          <a:bodyPr/>
          <a:lstStyle/>
          <a:p>
            <a:r>
              <a:rPr lang="en-GB" dirty="0" smtClean="0"/>
              <a:t>By James Moore, PhD, CPA</a:t>
            </a:r>
          </a:p>
          <a:p>
            <a:r>
              <a:rPr lang="en-GB" dirty="0" smtClean="0"/>
              <a:t>Associate Professor, Accounting Area</a:t>
            </a:r>
            <a:endParaRPr lang="en-GB" dirty="0"/>
          </a:p>
        </p:txBody>
      </p:sp>
    </p:spTree>
    <p:extLst>
      <p:ext uri="{BB962C8B-B14F-4D97-AF65-F5344CB8AC3E}">
        <p14:creationId xmlns:p14="http://schemas.microsoft.com/office/powerpoint/2010/main" val="1965914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the Differences between Budget and FS</a:t>
            </a:r>
            <a:endParaRPr lang="en-GB" dirty="0"/>
          </a:p>
        </p:txBody>
      </p:sp>
      <p:sp>
        <p:nvSpPr>
          <p:cNvPr id="3" name="Content Placeholder 2"/>
          <p:cNvSpPr>
            <a:spLocks noGrp="1"/>
          </p:cNvSpPr>
          <p:nvPr>
            <p:ph idx="1"/>
          </p:nvPr>
        </p:nvSpPr>
        <p:spPr/>
        <p:txBody>
          <a:bodyPr/>
          <a:lstStyle/>
          <a:p>
            <a:r>
              <a:rPr lang="en-GB" dirty="0" smtClean="0"/>
              <a:t>Operating budget does not include donations, capital contributions, investment returns and many other revenue sources.</a:t>
            </a:r>
          </a:p>
          <a:p>
            <a:r>
              <a:rPr lang="en-GB" dirty="0" smtClean="0"/>
              <a:t>In 2019, total revenue per the FS was $396.192M whereas the budget showed $291.480M.</a:t>
            </a:r>
          </a:p>
          <a:p>
            <a:r>
              <a:rPr lang="en-GB" dirty="0" smtClean="0"/>
              <a:t>Some of these items (capital contributions for example) cannot legally be spent on operations but there are also unrestricted sources of revenue that the university has opted not to include in the operating budget.</a:t>
            </a:r>
            <a:endParaRPr lang="en-GB" dirty="0"/>
          </a:p>
        </p:txBody>
      </p:sp>
    </p:spTree>
    <p:extLst>
      <p:ext uri="{BB962C8B-B14F-4D97-AF65-F5344CB8AC3E}">
        <p14:creationId xmlns:p14="http://schemas.microsoft.com/office/powerpoint/2010/main" val="2791238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Observations from the Statement of Financial Position</a:t>
            </a:r>
            <a:endParaRPr lang="en-GB" dirty="0"/>
          </a:p>
        </p:txBody>
      </p:sp>
      <p:sp>
        <p:nvSpPr>
          <p:cNvPr id="3" name="Content Placeholder 2"/>
          <p:cNvSpPr>
            <a:spLocks noGrp="1"/>
          </p:cNvSpPr>
          <p:nvPr>
            <p:ph idx="1"/>
          </p:nvPr>
        </p:nvSpPr>
        <p:spPr/>
        <p:txBody>
          <a:bodyPr/>
          <a:lstStyle/>
          <a:p>
            <a:r>
              <a:rPr lang="en-GB" dirty="0" smtClean="0"/>
              <a:t>Lots of cash ($72M), short term investments ($160M) and long term investments ($132M) to get us through the foreseeable future.</a:t>
            </a:r>
          </a:p>
          <a:p>
            <a:r>
              <a:rPr lang="en-GB" dirty="0" smtClean="0"/>
              <a:t>Total assets of $879M of which $551M are invested in fixed assets.</a:t>
            </a:r>
          </a:p>
          <a:p>
            <a:r>
              <a:rPr lang="en-GB" dirty="0" smtClean="0"/>
              <a:t>Total liabilities are $477M after excluding $210M in deferred contributions that will not have to be repaid and are essentially like equity.</a:t>
            </a:r>
          </a:p>
          <a:p>
            <a:r>
              <a:rPr lang="en-GB" dirty="0" smtClean="0"/>
              <a:t>Net equity is $412M if you include the deferred contributions that will never have to be repaid.</a:t>
            </a:r>
          </a:p>
          <a:p>
            <a:r>
              <a:rPr lang="en-GB" dirty="0" smtClean="0"/>
              <a:t>Conclusion: We are in a good financial position.</a:t>
            </a:r>
          </a:p>
          <a:p>
            <a:endParaRPr lang="en-GB" dirty="0"/>
          </a:p>
        </p:txBody>
      </p:sp>
    </p:spTree>
    <p:extLst>
      <p:ext uri="{BB962C8B-B14F-4D97-AF65-F5344CB8AC3E}">
        <p14:creationId xmlns:p14="http://schemas.microsoft.com/office/powerpoint/2010/main" val="1310146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NPOs like Laurier Account for Capital Contributions?</a:t>
            </a:r>
            <a:endParaRPr lang="en-GB" dirty="0"/>
          </a:p>
        </p:txBody>
      </p:sp>
      <p:sp>
        <p:nvSpPr>
          <p:cNvPr id="3" name="Content Placeholder 2"/>
          <p:cNvSpPr>
            <a:spLocks noGrp="1"/>
          </p:cNvSpPr>
          <p:nvPr>
            <p:ph idx="1"/>
          </p:nvPr>
        </p:nvSpPr>
        <p:spPr/>
        <p:txBody>
          <a:bodyPr>
            <a:normAutofit lnSpcReduction="10000"/>
          </a:bodyPr>
          <a:lstStyle/>
          <a:p>
            <a:r>
              <a:rPr lang="en-GB" dirty="0" smtClean="0"/>
              <a:t>If the asset is fully funded from external sources then the amortization of deferred contributions in the revenue section would be exactly equal to amount of amortization expense shown in the expense section.   Is this the case?</a:t>
            </a:r>
          </a:p>
          <a:p>
            <a:r>
              <a:rPr lang="en-GB" dirty="0" smtClean="0"/>
              <a:t>2019 Deferred capital contributions revenue         $  7,116M</a:t>
            </a:r>
          </a:p>
          <a:p>
            <a:r>
              <a:rPr lang="en-GB" dirty="0" smtClean="0"/>
              <a:t>2019 Amortization expense 				$24,997M</a:t>
            </a:r>
          </a:p>
          <a:p>
            <a:pPr marL="0" indent="0">
              <a:buNone/>
            </a:pPr>
            <a:r>
              <a:rPr lang="en-GB" dirty="0" smtClean="0"/>
              <a:t>=28.5% so the other 71.5% came from operations, donations, investment revenue, etc.</a:t>
            </a:r>
          </a:p>
          <a:p>
            <a:pPr marL="0" indent="0">
              <a:buNone/>
            </a:pPr>
            <a:r>
              <a:rPr lang="en-GB" dirty="0" smtClean="0"/>
              <a:t>Laurier has been diverting operating and other funds for years to fund a massive unfunded building binge.     Milton is next!</a:t>
            </a:r>
            <a:endParaRPr lang="en-GB" dirty="0"/>
          </a:p>
        </p:txBody>
      </p:sp>
    </p:spTree>
    <p:extLst>
      <p:ext uri="{BB962C8B-B14F-4D97-AF65-F5344CB8AC3E}">
        <p14:creationId xmlns:p14="http://schemas.microsoft.com/office/powerpoint/2010/main" val="3210514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Capital Asset Purchases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72260752"/>
              </p:ext>
            </p:extLst>
          </p:nvPr>
        </p:nvGraphicFramePr>
        <p:xfrm>
          <a:off x="838200" y="1825625"/>
          <a:ext cx="10515600" cy="323596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en-GB" dirty="0" smtClean="0"/>
                        <a:t>Year Ended April 30</a:t>
                      </a:r>
                      <a:endParaRPr lang="en-GB" dirty="0"/>
                    </a:p>
                  </a:txBody>
                  <a:tcPr/>
                </a:tc>
                <a:tc>
                  <a:txBody>
                    <a:bodyPr/>
                    <a:lstStyle/>
                    <a:p>
                      <a:r>
                        <a:rPr lang="en-GB" dirty="0" smtClean="0"/>
                        <a:t>Capital</a:t>
                      </a:r>
                      <a:r>
                        <a:rPr lang="en-GB" baseline="0" dirty="0" smtClean="0"/>
                        <a:t> Asset Purchases</a:t>
                      </a:r>
                      <a:endParaRPr lang="en-GB" dirty="0"/>
                    </a:p>
                  </a:txBody>
                  <a:tcPr/>
                </a:tc>
                <a:tc>
                  <a:txBody>
                    <a:bodyPr/>
                    <a:lstStyle/>
                    <a:p>
                      <a:r>
                        <a:rPr lang="en-GB" dirty="0" smtClean="0"/>
                        <a:t>Deferred</a:t>
                      </a:r>
                      <a:r>
                        <a:rPr lang="en-GB" baseline="0" dirty="0" smtClean="0"/>
                        <a:t> Capital Contributions</a:t>
                      </a:r>
                      <a:endParaRPr lang="en-GB" dirty="0"/>
                    </a:p>
                  </a:txBody>
                  <a:tcPr/>
                </a:tc>
                <a:tc>
                  <a:txBody>
                    <a:bodyPr/>
                    <a:lstStyle/>
                    <a:p>
                      <a:r>
                        <a:rPr lang="en-GB" dirty="0" smtClean="0"/>
                        <a:t>Percentage Funded</a:t>
                      </a:r>
                      <a:endParaRPr lang="en-GB" dirty="0"/>
                    </a:p>
                  </a:txBody>
                  <a:tcPr/>
                </a:tc>
              </a:tr>
              <a:tr h="370840">
                <a:tc>
                  <a:txBody>
                    <a:bodyPr/>
                    <a:lstStyle/>
                    <a:p>
                      <a:r>
                        <a:rPr lang="en-GB" dirty="0" smtClean="0"/>
                        <a:t>2019</a:t>
                      </a:r>
                      <a:endParaRPr lang="en-GB" dirty="0"/>
                    </a:p>
                  </a:txBody>
                  <a:tcPr/>
                </a:tc>
                <a:tc>
                  <a:txBody>
                    <a:bodyPr/>
                    <a:lstStyle/>
                    <a:p>
                      <a:r>
                        <a:rPr lang="en-GB" dirty="0" smtClean="0"/>
                        <a:t>38024</a:t>
                      </a:r>
                    </a:p>
                  </a:txBody>
                  <a:tcPr/>
                </a:tc>
                <a:tc>
                  <a:txBody>
                    <a:bodyPr/>
                    <a:lstStyle/>
                    <a:p>
                      <a:r>
                        <a:rPr lang="en-GB" dirty="0" smtClean="0"/>
                        <a:t>15806</a:t>
                      </a:r>
                      <a:endParaRPr lang="en-GB" dirty="0"/>
                    </a:p>
                  </a:txBody>
                  <a:tcPr/>
                </a:tc>
                <a:tc>
                  <a:txBody>
                    <a:bodyPr/>
                    <a:lstStyle/>
                    <a:p>
                      <a:r>
                        <a:rPr lang="en-GB" dirty="0" smtClean="0"/>
                        <a:t>41.6%</a:t>
                      </a:r>
                      <a:endParaRPr lang="en-GB" dirty="0"/>
                    </a:p>
                  </a:txBody>
                  <a:tcPr/>
                </a:tc>
              </a:tr>
              <a:tr h="370840">
                <a:tc>
                  <a:txBody>
                    <a:bodyPr/>
                    <a:lstStyle/>
                    <a:p>
                      <a:r>
                        <a:rPr lang="en-GB" dirty="0" smtClean="0"/>
                        <a:t>2018</a:t>
                      </a:r>
                      <a:endParaRPr lang="en-GB" dirty="0"/>
                    </a:p>
                  </a:txBody>
                  <a:tcPr/>
                </a:tc>
                <a:tc>
                  <a:txBody>
                    <a:bodyPr/>
                    <a:lstStyle/>
                    <a:p>
                      <a:r>
                        <a:rPr lang="en-GB" dirty="0" smtClean="0"/>
                        <a:t>46891</a:t>
                      </a:r>
                      <a:endParaRPr lang="en-GB" dirty="0"/>
                    </a:p>
                  </a:txBody>
                  <a:tcPr/>
                </a:tc>
                <a:tc>
                  <a:txBody>
                    <a:bodyPr/>
                    <a:lstStyle/>
                    <a:p>
                      <a:r>
                        <a:rPr lang="en-GB" dirty="0" smtClean="0"/>
                        <a:t>8940</a:t>
                      </a:r>
                      <a:endParaRPr lang="en-GB" dirty="0"/>
                    </a:p>
                  </a:txBody>
                  <a:tcPr/>
                </a:tc>
                <a:tc>
                  <a:txBody>
                    <a:bodyPr/>
                    <a:lstStyle/>
                    <a:p>
                      <a:r>
                        <a:rPr lang="en-GB" dirty="0" smtClean="0"/>
                        <a:t>19.1%</a:t>
                      </a:r>
                      <a:endParaRPr lang="en-GB" dirty="0"/>
                    </a:p>
                  </a:txBody>
                  <a:tcPr/>
                </a:tc>
              </a:tr>
              <a:tr h="370840">
                <a:tc>
                  <a:txBody>
                    <a:bodyPr/>
                    <a:lstStyle/>
                    <a:p>
                      <a:r>
                        <a:rPr lang="en-GB" dirty="0" smtClean="0"/>
                        <a:t>2017</a:t>
                      </a:r>
                      <a:endParaRPr lang="en-GB" dirty="0"/>
                    </a:p>
                  </a:txBody>
                  <a:tcPr/>
                </a:tc>
                <a:tc>
                  <a:txBody>
                    <a:bodyPr/>
                    <a:lstStyle/>
                    <a:p>
                      <a:r>
                        <a:rPr lang="en-GB" dirty="0" smtClean="0"/>
                        <a:t>37048</a:t>
                      </a:r>
                      <a:endParaRPr lang="en-GB" dirty="0"/>
                    </a:p>
                  </a:txBody>
                  <a:tcPr/>
                </a:tc>
                <a:tc>
                  <a:txBody>
                    <a:bodyPr/>
                    <a:lstStyle/>
                    <a:p>
                      <a:r>
                        <a:rPr lang="en-GB" dirty="0" smtClean="0"/>
                        <a:t>11992</a:t>
                      </a:r>
                      <a:endParaRPr lang="en-GB" dirty="0"/>
                    </a:p>
                  </a:txBody>
                  <a:tcPr/>
                </a:tc>
                <a:tc>
                  <a:txBody>
                    <a:bodyPr/>
                    <a:lstStyle/>
                    <a:p>
                      <a:r>
                        <a:rPr lang="en-GB" dirty="0" smtClean="0"/>
                        <a:t>32.4%</a:t>
                      </a:r>
                      <a:endParaRPr lang="en-GB" dirty="0"/>
                    </a:p>
                  </a:txBody>
                  <a:tcPr/>
                </a:tc>
              </a:tr>
              <a:tr h="370840">
                <a:tc>
                  <a:txBody>
                    <a:bodyPr/>
                    <a:lstStyle/>
                    <a:p>
                      <a:r>
                        <a:rPr lang="en-GB" dirty="0" smtClean="0"/>
                        <a:t>2016</a:t>
                      </a:r>
                      <a:endParaRPr lang="en-GB" dirty="0"/>
                    </a:p>
                  </a:txBody>
                  <a:tcPr/>
                </a:tc>
                <a:tc>
                  <a:txBody>
                    <a:bodyPr/>
                    <a:lstStyle/>
                    <a:p>
                      <a:r>
                        <a:rPr lang="en-GB" dirty="0" smtClean="0"/>
                        <a:t>39254</a:t>
                      </a:r>
                      <a:endParaRPr lang="en-GB" dirty="0"/>
                    </a:p>
                  </a:txBody>
                  <a:tcPr/>
                </a:tc>
                <a:tc>
                  <a:txBody>
                    <a:bodyPr/>
                    <a:lstStyle/>
                    <a:p>
                      <a:r>
                        <a:rPr lang="en-GB" dirty="0" smtClean="0"/>
                        <a:t>38288</a:t>
                      </a:r>
                      <a:endParaRPr lang="en-GB" dirty="0"/>
                    </a:p>
                  </a:txBody>
                  <a:tcPr/>
                </a:tc>
                <a:tc>
                  <a:txBody>
                    <a:bodyPr/>
                    <a:lstStyle/>
                    <a:p>
                      <a:r>
                        <a:rPr lang="en-GB" dirty="0" smtClean="0"/>
                        <a:t>97.5%</a:t>
                      </a:r>
                      <a:endParaRPr lang="en-GB" dirty="0"/>
                    </a:p>
                  </a:txBody>
                  <a:tcPr/>
                </a:tc>
              </a:tr>
              <a:tr h="370840">
                <a:tc>
                  <a:txBody>
                    <a:bodyPr/>
                    <a:lstStyle/>
                    <a:p>
                      <a:r>
                        <a:rPr lang="en-GB" dirty="0" smtClean="0"/>
                        <a:t>2015</a:t>
                      </a:r>
                      <a:endParaRPr lang="en-GB" dirty="0"/>
                    </a:p>
                  </a:txBody>
                  <a:tcPr/>
                </a:tc>
                <a:tc>
                  <a:txBody>
                    <a:bodyPr/>
                    <a:lstStyle/>
                    <a:p>
                      <a:r>
                        <a:rPr lang="en-GB" dirty="0" smtClean="0"/>
                        <a:t>65582</a:t>
                      </a:r>
                      <a:endParaRPr lang="en-GB" dirty="0"/>
                    </a:p>
                  </a:txBody>
                  <a:tcPr/>
                </a:tc>
                <a:tc>
                  <a:txBody>
                    <a:bodyPr/>
                    <a:lstStyle/>
                    <a:p>
                      <a:r>
                        <a:rPr lang="en-GB" dirty="0" smtClean="0"/>
                        <a:t>28184</a:t>
                      </a:r>
                      <a:endParaRPr lang="en-GB" dirty="0"/>
                    </a:p>
                  </a:txBody>
                  <a:tcPr/>
                </a:tc>
                <a:tc>
                  <a:txBody>
                    <a:bodyPr/>
                    <a:lstStyle/>
                    <a:p>
                      <a:r>
                        <a:rPr lang="en-GB" dirty="0" smtClean="0"/>
                        <a:t>43.0%</a:t>
                      </a:r>
                      <a:endParaRPr lang="en-GB" dirty="0"/>
                    </a:p>
                  </a:txBody>
                  <a:tcPr/>
                </a:tc>
              </a:tr>
              <a:tr h="370840">
                <a:tc>
                  <a:txBody>
                    <a:bodyPr/>
                    <a:lstStyle/>
                    <a:p>
                      <a:r>
                        <a:rPr lang="en-GB" dirty="0" smtClean="0"/>
                        <a:t>2014</a:t>
                      </a:r>
                      <a:endParaRPr lang="en-GB" dirty="0"/>
                    </a:p>
                  </a:txBody>
                  <a:tcPr/>
                </a:tc>
                <a:tc>
                  <a:txBody>
                    <a:bodyPr/>
                    <a:lstStyle/>
                    <a:p>
                      <a:r>
                        <a:rPr lang="en-GB" dirty="0" smtClean="0"/>
                        <a:t>34312</a:t>
                      </a:r>
                      <a:endParaRPr lang="en-GB" dirty="0"/>
                    </a:p>
                  </a:txBody>
                  <a:tcPr/>
                </a:tc>
                <a:tc>
                  <a:txBody>
                    <a:bodyPr/>
                    <a:lstStyle/>
                    <a:p>
                      <a:r>
                        <a:rPr lang="en-GB" dirty="0" smtClean="0"/>
                        <a:t>19766</a:t>
                      </a:r>
                      <a:endParaRPr lang="en-GB" dirty="0"/>
                    </a:p>
                  </a:txBody>
                  <a:tcPr/>
                </a:tc>
                <a:tc>
                  <a:txBody>
                    <a:bodyPr/>
                    <a:lstStyle/>
                    <a:p>
                      <a:r>
                        <a:rPr lang="en-GB" dirty="0" smtClean="0"/>
                        <a:t>57.6%</a:t>
                      </a:r>
                      <a:endParaRPr lang="en-GB" dirty="0"/>
                    </a:p>
                  </a:txBody>
                  <a:tcPr/>
                </a:tc>
              </a:tr>
              <a:tr h="370840">
                <a:tc>
                  <a:txBody>
                    <a:bodyPr/>
                    <a:lstStyle/>
                    <a:p>
                      <a:r>
                        <a:rPr lang="en-GB" dirty="0" smtClean="0"/>
                        <a:t>Total</a:t>
                      </a:r>
                      <a:endParaRPr lang="en-GB" dirty="0"/>
                    </a:p>
                  </a:txBody>
                  <a:tcPr/>
                </a:tc>
                <a:tc>
                  <a:txBody>
                    <a:bodyPr/>
                    <a:lstStyle/>
                    <a:p>
                      <a:r>
                        <a:rPr lang="en-GB" dirty="0" smtClean="0"/>
                        <a:t>261,111</a:t>
                      </a:r>
                      <a:endParaRPr lang="en-GB" dirty="0"/>
                    </a:p>
                  </a:txBody>
                  <a:tcPr/>
                </a:tc>
                <a:tc>
                  <a:txBody>
                    <a:bodyPr/>
                    <a:lstStyle/>
                    <a:p>
                      <a:r>
                        <a:rPr lang="en-GB" dirty="0" smtClean="0"/>
                        <a:t>122,976</a:t>
                      </a:r>
                      <a:endParaRPr lang="en-GB" dirty="0"/>
                    </a:p>
                  </a:txBody>
                  <a:tcPr/>
                </a:tc>
                <a:tc>
                  <a:txBody>
                    <a:bodyPr/>
                    <a:lstStyle/>
                    <a:p>
                      <a:r>
                        <a:rPr lang="en-GB" dirty="0" smtClean="0"/>
                        <a:t>47.1%</a:t>
                      </a:r>
                      <a:endParaRPr lang="en-GB" dirty="0"/>
                    </a:p>
                  </a:txBody>
                  <a:tcPr/>
                </a:tc>
              </a:tr>
            </a:tbl>
          </a:graphicData>
        </a:graphic>
      </p:graphicFrame>
    </p:spTree>
    <p:extLst>
      <p:ext uri="{BB962C8B-B14F-4D97-AF65-F5344CB8AC3E}">
        <p14:creationId xmlns:p14="http://schemas.microsoft.com/office/powerpoint/2010/main" val="409487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2020 Budget Overview</a:t>
            </a:r>
            <a:endParaRPr lang="en-GB" dirty="0"/>
          </a:p>
        </p:txBody>
      </p:sp>
      <p:sp>
        <p:nvSpPr>
          <p:cNvPr id="3" name="Content Placeholder 2"/>
          <p:cNvSpPr>
            <a:spLocks noGrp="1"/>
          </p:cNvSpPr>
          <p:nvPr>
            <p:ph idx="1"/>
          </p:nvPr>
        </p:nvSpPr>
        <p:spPr/>
        <p:txBody>
          <a:bodyPr/>
          <a:lstStyle/>
          <a:p>
            <a:r>
              <a:rPr lang="en-GB" dirty="0" smtClean="0"/>
              <a:t>$18.416M projected operating deficit.</a:t>
            </a:r>
          </a:p>
          <a:p>
            <a:r>
              <a:rPr lang="en-GB" dirty="0" smtClean="0"/>
              <a:t>A $30M difference from 2019 actual.</a:t>
            </a:r>
          </a:p>
          <a:p>
            <a:r>
              <a:rPr lang="en-GB" dirty="0" smtClean="0"/>
              <a:t>In the budget Laurier shows the 2018/2019 budget alongside the 2019/2020 budget.</a:t>
            </a:r>
          </a:p>
          <a:p>
            <a:r>
              <a:rPr lang="en-GB" dirty="0" smtClean="0"/>
              <a:t>I prefer to look at 2019/20 budget versus 2018/2019 actual.     Its not like the 2018/19 budget was ever an accurate starting place!   </a:t>
            </a:r>
          </a:p>
          <a:p>
            <a:r>
              <a:rPr lang="en-GB" dirty="0" smtClean="0"/>
              <a:t>Let’s look at 2018/19 budget to actual and compare the 2019/2020 budget to 2018/2019 actual as a more reasonable base line.</a:t>
            </a:r>
          </a:p>
          <a:p>
            <a:pPr marL="0" indent="0">
              <a:buNone/>
            </a:pPr>
            <a:r>
              <a:rPr lang="en-GB" dirty="0" smtClean="0"/>
              <a:t>      </a:t>
            </a:r>
          </a:p>
          <a:p>
            <a:endParaRPr lang="en-GB" dirty="0" smtClean="0"/>
          </a:p>
          <a:p>
            <a:endParaRPr lang="en-GB" dirty="0"/>
          </a:p>
        </p:txBody>
      </p:sp>
    </p:spTree>
    <p:extLst>
      <p:ext uri="{BB962C8B-B14F-4D97-AF65-F5344CB8AC3E}">
        <p14:creationId xmlns:p14="http://schemas.microsoft.com/office/powerpoint/2010/main" val="41099476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2020 Budget Overview</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195210"/>
              </p:ext>
            </p:extLst>
          </p:nvPr>
        </p:nvGraphicFramePr>
        <p:xfrm>
          <a:off x="838200" y="1825625"/>
          <a:ext cx="10515600" cy="4328160"/>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lstStyle/>
                    <a:p>
                      <a:endParaRPr lang="en-GB" dirty="0"/>
                    </a:p>
                  </a:txBody>
                  <a:tcPr/>
                </a:tc>
                <a:tc>
                  <a:txBody>
                    <a:bodyPr/>
                    <a:lstStyle/>
                    <a:p>
                      <a:r>
                        <a:rPr lang="en-GB" dirty="0" smtClean="0"/>
                        <a:t>2019 Budget</a:t>
                      </a:r>
                      <a:endParaRPr lang="en-GB" dirty="0"/>
                    </a:p>
                  </a:txBody>
                  <a:tcPr/>
                </a:tc>
                <a:tc>
                  <a:txBody>
                    <a:bodyPr/>
                    <a:lstStyle/>
                    <a:p>
                      <a:r>
                        <a:rPr lang="en-GB" dirty="0" smtClean="0"/>
                        <a:t>2019 Actual</a:t>
                      </a:r>
                      <a:endParaRPr lang="en-GB" dirty="0"/>
                    </a:p>
                  </a:txBody>
                  <a:tcPr/>
                </a:tc>
                <a:tc>
                  <a:txBody>
                    <a:bodyPr/>
                    <a:lstStyle/>
                    <a:p>
                      <a:r>
                        <a:rPr lang="en-GB" dirty="0" smtClean="0"/>
                        <a:t>2020 Budget</a:t>
                      </a:r>
                      <a:endParaRPr lang="en-GB" dirty="0"/>
                    </a:p>
                  </a:txBody>
                  <a:tcPr/>
                </a:tc>
                <a:tc>
                  <a:txBody>
                    <a:bodyPr/>
                    <a:lstStyle/>
                    <a:p>
                      <a:r>
                        <a:rPr lang="en-GB" dirty="0" smtClean="0"/>
                        <a:t>Difference 2019 Actual Vs 2020 Budget</a:t>
                      </a:r>
                      <a:endParaRPr lang="en-GB" dirty="0"/>
                    </a:p>
                  </a:txBody>
                  <a:tcPr/>
                </a:tc>
              </a:tr>
              <a:tr h="370840">
                <a:tc>
                  <a:txBody>
                    <a:bodyPr/>
                    <a:lstStyle/>
                    <a:p>
                      <a:r>
                        <a:rPr lang="en-GB" dirty="0" smtClean="0"/>
                        <a:t>Tuition</a:t>
                      </a:r>
                    </a:p>
                    <a:p>
                      <a:r>
                        <a:rPr lang="en-GB" dirty="0" smtClean="0"/>
                        <a:t>Grants</a:t>
                      </a:r>
                    </a:p>
                    <a:p>
                      <a:r>
                        <a:rPr lang="en-GB" dirty="0" smtClean="0"/>
                        <a:t>Other</a:t>
                      </a:r>
                    </a:p>
                    <a:p>
                      <a:r>
                        <a:rPr lang="en-GB" dirty="0" smtClean="0"/>
                        <a:t>Total Revenue</a:t>
                      </a:r>
                      <a:endParaRPr lang="en-GB" dirty="0"/>
                    </a:p>
                  </a:txBody>
                  <a:tcPr/>
                </a:tc>
                <a:tc>
                  <a:txBody>
                    <a:bodyPr/>
                    <a:lstStyle/>
                    <a:p>
                      <a:r>
                        <a:rPr lang="en-GB" dirty="0" smtClean="0"/>
                        <a:t>175680</a:t>
                      </a:r>
                    </a:p>
                    <a:p>
                      <a:r>
                        <a:rPr lang="en-GB" dirty="0" smtClean="0"/>
                        <a:t>100319</a:t>
                      </a:r>
                    </a:p>
                    <a:p>
                      <a:r>
                        <a:rPr lang="en-GB" dirty="0" smtClean="0"/>
                        <a:t>  24537</a:t>
                      </a:r>
                    </a:p>
                    <a:p>
                      <a:r>
                        <a:rPr lang="en-GB" dirty="0" smtClean="0"/>
                        <a:t>300536</a:t>
                      </a:r>
                      <a:endParaRPr lang="en-GB" dirty="0"/>
                    </a:p>
                  </a:txBody>
                  <a:tcPr/>
                </a:tc>
                <a:tc>
                  <a:txBody>
                    <a:bodyPr/>
                    <a:lstStyle/>
                    <a:p>
                      <a:r>
                        <a:rPr lang="en-GB" dirty="0" smtClean="0"/>
                        <a:t>172942</a:t>
                      </a:r>
                    </a:p>
                    <a:p>
                      <a:r>
                        <a:rPr lang="en-GB" dirty="0" smtClean="0"/>
                        <a:t>101323</a:t>
                      </a:r>
                    </a:p>
                    <a:p>
                      <a:r>
                        <a:rPr lang="en-GB" dirty="0" smtClean="0"/>
                        <a:t>32747</a:t>
                      </a:r>
                    </a:p>
                    <a:p>
                      <a:r>
                        <a:rPr lang="en-GB" dirty="0" smtClean="0"/>
                        <a:t>307012</a:t>
                      </a:r>
                    </a:p>
                  </a:txBody>
                  <a:tcPr/>
                </a:tc>
                <a:tc>
                  <a:txBody>
                    <a:bodyPr/>
                    <a:lstStyle/>
                    <a:p>
                      <a:r>
                        <a:rPr lang="en-GB" dirty="0" smtClean="0"/>
                        <a:t>163752</a:t>
                      </a:r>
                    </a:p>
                    <a:p>
                      <a:r>
                        <a:rPr lang="en-GB" dirty="0" smtClean="0"/>
                        <a:t>100660</a:t>
                      </a:r>
                    </a:p>
                    <a:p>
                      <a:r>
                        <a:rPr lang="en-GB" dirty="0" smtClean="0"/>
                        <a:t>27374</a:t>
                      </a:r>
                    </a:p>
                    <a:p>
                      <a:r>
                        <a:rPr lang="en-GB" dirty="0" smtClean="0"/>
                        <a:t>291786</a:t>
                      </a:r>
                      <a:endParaRPr lang="en-GB" dirty="0"/>
                    </a:p>
                  </a:txBody>
                  <a:tcPr/>
                </a:tc>
                <a:tc>
                  <a:txBody>
                    <a:bodyPr/>
                    <a:lstStyle/>
                    <a:p>
                      <a:r>
                        <a:rPr lang="en-GB" dirty="0" smtClean="0"/>
                        <a:t>-9190</a:t>
                      </a:r>
                    </a:p>
                    <a:p>
                      <a:r>
                        <a:rPr lang="en-GB" dirty="0" smtClean="0"/>
                        <a:t>-663</a:t>
                      </a:r>
                    </a:p>
                    <a:p>
                      <a:r>
                        <a:rPr lang="en-GB" dirty="0" smtClean="0"/>
                        <a:t>-5373</a:t>
                      </a:r>
                    </a:p>
                    <a:p>
                      <a:r>
                        <a:rPr lang="en-GB" dirty="0" smtClean="0"/>
                        <a:t>-15226</a:t>
                      </a:r>
                      <a:endParaRPr lang="en-GB" dirty="0"/>
                    </a:p>
                  </a:txBody>
                  <a:tcPr/>
                </a:tc>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370840">
                <a:tc>
                  <a:txBody>
                    <a:bodyPr/>
                    <a:lstStyle/>
                    <a:p>
                      <a:r>
                        <a:rPr lang="en-GB" dirty="0" smtClean="0"/>
                        <a:t>Salary</a:t>
                      </a:r>
                      <a:r>
                        <a:rPr lang="en-GB" baseline="0" dirty="0" smtClean="0"/>
                        <a:t> expenses</a:t>
                      </a:r>
                      <a:endParaRPr lang="en-GB" dirty="0"/>
                    </a:p>
                  </a:txBody>
                  <a:tcPr/>
                </a:tc>
                <a:tc>
                  <a:txBody>
                    <a:bodyPr/>
                    <a:lstStyle/>
                    <a:p>
                      <a:r>
                        <a:rPr lang="en-GB" dirty="0" smtClean="0"/>
                        <a:t>225038</a:t>
                      </a:r>
                    </a:p>
                  </a:txBody>
                  <a:tcPr/>
                </a:tc>
                <a:tc>
                  <a:txBody>
                    <a:bodyPr/>
                    <a:lstStyle/>
                    <a:p>
                      <a:r>
                        <a:rPr lang="en-GB" dirty="0" smtClean="0"/>
                        <a:t>221618</a:t>
                      </a:r>
                    </a:p>
                  </a:txBody>
                  <a:tcPr/>
                </a:tc>
                <a:tc>
                  <a:txBody>
                    <a:bodyPr/>
                    <a:lstStyle/>
                    <a:p>
                      <a:r>
                        <a:rPr lang="en-GB" dirty="0" smtClean="0"/>
                        <a:t>231752</a:t>
                      </a:r>
                      <a:endParaRPr lang="en-GB" dirty="0"/>
                    </a:p>
                  </a:txBody>
                  <a:tcPr/>
                </a:tc>
                <a:tc>
                  <a:txBody>
                    <a:bodyPr/>
                    <a:lstStyle/>
                    <a:p>
                      <a:r>
                        <a:rPr lang="en-GB" dirty="0" smtClean="0"/>
                        <a:t>10134</a:t>
                      </a:r>
                      <a:endParaRPr lang="en-GB" dirty="0"/>
                    </a:p>
                  </a:txBody>
                  <a:tcPr/>
                </a:tc>
              </a:tr>
              <a:tr h="370840">
                <a:tc>
                  <a:txBody>
                    <a:bodyPr/>
                    <a:lstStyle/>
                    <a:p>
                      <a:r>
                        <a:rPr lang="en-GB" dirty="0" smtClean="0"/>
                        <a:t>Other expenses</a:t>
                      </a:r>
                      <a:endParaRPr lang="en-GB" dirty="0"/>
                    </a:p>
                  </a:txBody>
                  <a:tcPr/>
                </a:tc>
                <a:tc>
                  <a:txBody>
                    <a:bodyPr/>
                    <a:lstStyle/>
                    <a:p>
                      <a:r>
                        <a:rPr lang="en-GB" dirty="0" smtClean="0"/>
                        <a:t> 75986</a:t>
                      </a:r>
                      <a:endParaRPr lang="en-GB" dirty="0"/>
                    </a:p>
                  </a:txBody>
                  <a:tcPr/>
                </a:tc>
                <a:tc>
                  <a:txBody>
                    <a:bodyPr/>
                    <a:lstStyle/>
                    <a:p>
                      <a:r>
                        <a:rPr lang="en-GB" dirty="0" smtClean="0"/>
                        <a:t>73829</a:t>
                      </a:r>
                      <a:endParaRPr lang="en-GB" dirty="0"/>
                    </a:p>
                  </a:txBody>
                  <a:tcPr/>
                </a:tc>
                <a:tc>
                  <a:txBody>
                    <a:bodyPr/>
                    <a:lstStyle/>
                    <a:p>
                      <a:r>
                        <a:rPr lang="en-GB" dirty="0" smtClean="0"/>
                        <a:t>78450</a:t>
                      </a:r>
                      <a:endParaRPr lang="en-GB" dirty="0"/>
                    </a:p>
                  </a:txBody>
                  <a:tcPr/>
                </a:tc>
                <a:tc>
                  <a:txBody>
                    <a:bodyPr/>
                    <a:lstStyle/>
                    <a:p>
                      <a:r>
                        <a:rPr lang="en-GB" dirty="0" smtClean="0"/>
                        <a:t>4621</a:t>
                      </a:r>
                      <a:endParaRPr lang="en-GB" dirty="0"/>
                    </a:p>
                  </a:txBody>
                  <a:tcPr/>
                </a:tc>
              </a:tr>
              <a:tr h="370840">
                <a:tc>
                  <a:txBody>
                    <a:bodyPr/>
                    <a:lstStyle/>
                    <a:p>
                      <a:r>
                        <a:rPr lang="en-GB" dirty="0" smtClean="0"/>
                        <a:t>Total</a:t>
                      </a:r>
                      <a:r>
                        <a:rPr lang="en-GB" baseline="0" dirty="0" smtClean="0"/>
                        <a:t> expenses</a:t>
                      </a:r>
                      <a:endParaRPr lang="en-GB" dirty="0"/>
                    </a:p>
                  </a:txBody>
                  <a:tcPr/>
                </a:tc>
                <a:tc>
                  <a:txBody>
                    <a:bodyPr/>
                    <a:lstStyle/>
                    <a:p>
                      <a:r>
                        <a:rPr lang="en-GB" dirty="0" smtClean="0"/>
                        <a:t>301024</a:t>
                      </a:r>
                      <a:endParaRPr lang="en-GB" dirty="0"/>
                    </a:p>
                  </a:txBody>
                  <a:tcPr/>
                </a:tc>
                <a:tc>
                  <a:txBody>
                    <a:bodyPr/>
                    <a:lstStyle/>
                    <a:p>
                      <a:r>
                        <a:rPr lang="en-GB" dirty="0" smtClean="0"/>
                        <a:t>295447</a:t>
                      </a:r>
                      <a:endParaRPr lang="en-GB" dirty="0"/>
                    </a:p>
                  </a:txBody>
                  <a:tcPr/>
                </a:tc>
                <a:tc>
                  <a:txBody>
                    <a:bodyPr/>
                    <a:lstStyle/>
                    <a:p>
                      <a:r>
                        <a:rPr lang="en-GB" dirty="0" smtClean="0"/>
                        <a:t>310202</a:t>
                      </a:r>
                      <a:endParaRPr lang="en-GB" dirty="0"/>
                    </a:p>
                  </a:txBody>
                  <a:tcPr/>
                </a:tc>
                <a:tc>
                  <a:txBody>
                    <a:bodyPr/>
                    <a:lstStyle/>
                    <a:p>
                      <a:r>
                        <a:rPr lang="en-GB" dirty="0" smtClean="0"/>
                        <a:t>14755</a:t>
                      </a:r>
                      <a:endParaRPr lang="en-GB" dirty="0"/>
                    </a:p>
                  </a:txBody>
                  <a:tcPr/>
                </a:tc>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370840">
                <a:tc>
                  <a:txBody>
                    <a:bodyPr/>
                    <a:lstStyle/>
                    <a:p>
                      <a:r>
                        <a:rPr lang="en-GB" dirty="0" smtClean="0"/>
                        <a:t>Revenue-Expenses</a:t>
                      </a:r>
                      <a:endParaRPr lang="en-GB" dirty="0"/>
                    </a:p>
                  </a:txBody>
                  <a:tcPr/>
                </a:tc>
                <a:tc>
                  <a:txBody>
                    <a:bodyPr/>
                    <a:lstStyle/>
                    <a:p>
                      <a:r>
                        <a:rPr lang="en-GB" dirty="0" smtClean="0"/>
                        <a:t>-488</a:t>
                      </a:r>
                      <a:endParaRPr lang="en-GB" dirty="0"/>
                    </a:p>
                  </a:txBody>
                  <a:tcPr/>
                </a:tc>
                <a:tc>
                  <a:txBody>
                    <a:bodyPr/>
                    <a:lstStyle/>
                    <a:p>
                      <a:r>
                        <a:rPr lang="en-GB" dirty="0" smtClean="0"/>
                        <a:t>11565</a:t>
                      </a:r>
                      <a:endParaRPr lang="en-GB" dirty="0"/>
                    </a:p>
                  </a:txBody>
                  <a:tcPr/>
                </a:tc>
                <a:tc>
                  <a:txBody>
                    <a:bodyPr/>
                    <a:lstStyle/>
                    <a:p>
                      <a:r>
                        <a:rPr lang="en-GB" dirty="0" smtClean="0"/>
                        <a:t>-18416</a:t>
                      </a:r>
                      <a:endParaRPr lang="en-GB" dirty="0"/>
                    </a:p>
                  </a:txBody>
                  <a:tcPr/>
                </a:tc>
                <a:tc>
                  <a:txBody>
                    <a:bodyPr/>
                    <a:lstStyle/>
                    <a:p>
                      <a:r>
                        <a:rPr lang="en-GB" dirty="0" smtClean="0"/>
                        <a:t>-29981</a:t>
                      </a:r>
                      <a:endParaRPr lang="en-GB" dirty="0"/>
                    </a:p>
                  </a:txBody>
                  <a:tcPr/>
                </a:tc>
              </a:tr>
            </a:tbl>
          </a:graphicData>
        </a:graphic>
      </p:graphicFrame>
    </p:spTree>
    <p:extLst>
      <p:ext uri="{BB962C8B-B14F-4D97-AF65-F5344CB8AC3E}">
        <p14:creationId xmlns:p14="http://schemas.microsoft.com/office/powerpoint/2010/main" val="943391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Assumptions</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Revenue</a:t>
            </a:r>
          </a:p>
          <a:p>
            <a:r>
              <a:rPr lang="en-GB" dirty="0" smtClean="0"/>
              <a:t>Modest enrolment increases.</a:t>
            </a:r>
          </a:p>
          <a:p>
            <a:r>
              <a:rPr lang="en-GB" dirty="0" smtClean="0"/>
              <a:t>10% tuition reduction due to Ontario Government mandated reduction.</a:t>
            </a:r>
          </a:p>
          <a:p>
            <a:r>
              <a:rPr lang="en-GB" dirty="0" smtClean="0"/>
              <a:t>Very pessimistic about other revenue.</a:t>
            </a:r>
          </a:p>
          <a:p>
            <a:pPr marL="0" indent="0">
              <a:buNone/>
            </a:pPr>
            <a:r>
              <a:rPr lang="en-GB" dirty="0" smtClean="0"/>
              <a:t>Expenses</a:t>
            </a:r>
          </a:p>
          <a:p>
            <a:r>
              <a:rPr lang="en-GB" dirty="0" smtClean="0"/>
              <a:t>Salary projections appear to assume that there will be no retirements, departures, etc. – this is an old trick, they have done this for years.</a:t>
            </a:r>
          </a:p>
          <a:p>
            <a:r>
              <a:rPr lang="en-GB" dirty="0" smtClean="0"/>
              <a:t>Departmental and central expense estimate seems highly inflated compared to 2019 actual.</a:t>
            </a:r>
          </a:p>
          <a:p>
            <a:r>
              <a:rPr lang="en-GB" dirty="0" smtClean="0"/>
              <a:t>$3M contingency fund; last year we spent $185k out of $3M budgeted.</a:t>
            </a:r>
          </a:p>
          <a:p>
            <a:r>
              <a:rPr lang="en-GB" dirty="0" smtClean="0"/>
              <a:t>Overall assumes next year will be $30M worse than this year’s actual!</a:t>
            </a:r>
            <a:endParaRPr lang="en-GB" dirty="0"/>
          </a:p>
        </p:txBody>
      </p:sp>
    </p:spTree>
    <p:extLst>
      <p:ext uri="{BB962C8B-B14F-4D97-AF65-F5344CB8AC3E}">
        <p14:creationId xmlns:p14="http://schemas.microsoft.com/office/powerpoint/2010/main" val="3444864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GB" dirty="0"/>
          </a:p>
        </p:txBody>
      </p:sp>
      <p:sp>
        <p:nvSpPr>
          <p:cNvPr id="3" name="Content Placeholder 2"/>
          <p:cNvSpPr>
            <a:spLocks noGrp="1"/>
          </p:cNvSpPr>
          <p:nvPr>
            <p:ph idx="1"/>
          </p:nvPr>
        </p:nvSpPr>
        <p:spPr/>
        <p:txBody>
          <a:bodyPr/>
          <a:lstStyle/>
          <a:p>
            <a:r>
              <a:rPr lang="en-GB" dirty="0" smtClean="0"/>
              <a:t>History of Budgeting at Laurier – the little boy cried wolf again!</a:t>
            </a:r>
          </a:p>
          <a:p>
            <a:r>
              <a:rPr lang="en-GB" dirty="0" smtClean="0"/>
              <a:t>Differences between the operating budget and the audited financial statements.</a:t>
            </a:r>
          </a:p>
          <a:p>
            <a:r>
              <a:rPr lang="en-GB" dirty="0" smtClean="0"/>
              <a:t>Overview of the 2019/2020 operating budget:</a:t>
            </a:r>
          </a:p>
          <a:p>
            <a:pPr lvl="2"/>
            <a:r>
              <a:rPr lang="en-GB" dirty="0" smtClean="0"/>
              <a:t>Revenue</a:t>
            </a:r>
          </a:p>
          <a:p>
            <a:pPr lvl="2"/>
            <a:r>
              <a:rPr lang="en-GB" dirty="0" smtClean="0"/>
              <a:t>Expenses</a:t>
            </a:r>
          </a:p>
          <a:p>
            <a:pPr lvl="2"/>
            <a:r>
              <a:rPr lang="en-GB" dirty="0" smtClean="0"/>
              <a:t>Contingency fund of $3M</a:t>
            </a:r>
          </a:p>
          <a:p>
            <a:pPr lvl="2"/>
            <a:endParaRPr lang="en-GB" dirty="0"/>
          </a:p>
          <a:p>
            <a:pPr marL="914400" lvl="2" indent="0">
              <a:buNone/>
            </a:pPr>
            <a:endParaRPr lang="en-GB" dirty="0"/>
          </a:p>
          <a:p>
            <a:pPr lvl="2"/>
            <a:endParaRPr lang="en-GB" dirty="0" smtClean="0"/>
          </a:p>
        </p:txBody>
      </p:sp>
    </p:spTree>
    <p:extLst>
      <p:ext uri="{BB962C8B-B14F-4D97-AF65-F5344CB8AC3E}">
        <p14:creationId xmlns:p14="http://schemas.microsoft.com/office/powerpoint/2010/main" val="1715339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Warning: You May Have Heard this Story Before</a:t>
            </a:r>
            <a:endParaRPr lang="en-GB" dirty="0"/>
          </a:p>
        </p:txBody>
      </p:sp>
      <p:sp>
        <p:nvSpPr>
          <p:cNvPr id="3" name="Content Placeholder 2"/>
          <p:cNvSpPr>
            <a:spLocks noGrp="1"/>
          </p:cNvSpPr>
          <p:nvPr>
            <p:ph idx="1"/>
          </p:nvPr>
        </p:nvSpPr>
        <p:spPr/>
        <p:txBody>
          <a:bodyPr/>
          <a:lstStyle/>
          <a:p>
            <a:pPr marL="0" indent="0">
              <a:buNone/>
            </a:pPr>
            <a:r>
              <a:rPr lang="en-GB" dirty="0"/>
              <a:t>A CERTAIN Shepherd’s boy kept his sheep upon a common, and, in sport and wantonness, would often cry out, The Wolf! the Wolf! By this means he several times drew the Husbandmen in an adjoining field from their work; who, finding themselves deluded, resolved for the future to take no notice of his alarm. Soon after, the Wolf came indeed. The boy cried out in earnest. But no heed being given to his cries, the Sheep are devoured by the Wolf.</a:t>
            </a:r>
          </a:p>
        </p:txBody>
      </p:sp>
    </p:spTree>
    <p:extLst>
      <p:ext uri="{BB962C8B-B14F-4D97-AF65-F5344CB8AC3E}">
        <p14:creationId xmlns:p14="http://schemas.microsoft.com/office/powerpoint/2010/main" val="2388053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Laurier Budget Versus Actual – A Quick History Lesson</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457761"/>
              </p:ext>
            </p:extLst>
          </p:nvPr>
        </p:nvGraphicFramePr>
        <p:xfrm>
          <a:off x="838200" y="1844287"/>
          <a:ext cx="10515600" cy="3851275"/>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en-GB" dirty="0" smtClean="0"/>
                        <a:t>Year Ended April 30</a:t>
                      </a:r>
                      <a:endParaRPr lang="en-GB" dirty="0"/>
                    </a:p>
                  </a:txBody>
                  <a:tcPr/>
                </a:tc>
                <a:tc>
                  <a:txBody>
                    <a:bodyPr/>
                    <a:lstStyle/>
                    <a:p>
                      <a:r>
                        <a:rPr lang="en-GB" dirty="0" smtClean="0"/>
                        <a:t>Budget (thousands)</a:t>
                      </a:r>
                      <a:endParaRPr lang="en-GB" dirty="0"/>
                    </a:p>
                  </a:txBody>
                  <a:tcPr/>
                </a:tc>
                <a:tc>
                  <a:txBody>
                    <a:bodyPr/>
                    <a:lstStyle/>
                    <a:p>
                      <a:r>
                        <a:rPr lang="en-GB" dirty="0" smtClean="0"/>
                        <a:t>Actual (thousands)</a:t>
                      </a:r>
                      <a:endParaRPr lang="en-GB" dirty="0"/>
                    </a:p>
                  </a:txBody>
                  <a:tcPr/>
                </a:tc>
                <a:tc>
                  <a:txBody>
                    <a:bodyPr/>
                    <a:lstStyle/>
                    <a:p>
                      <a:r>
                        <a:rPr lang="en-GB" dirty="0" smtClean="0"/>
                        <a:t>Difference (thousands)</a:t>
                      </a:r>
                      <a:endParaRPr lang="en-GB" dirty="0"/>
                    </a:p>
                  </a:txBody>
                  <a:tcPr/>
                </a:tc>
              </a:tr>
              <a:tr h="370840">
                <a:tc>
                  <a:txBody>
                    <a:bodyPr/>
                    <a:lstStyle/>
                    <a:p>
                      <a:pPr algn="r" fontAlgn="b"/>
                      <a:r>
                        <a:rPr lang="en-GB" sz="3200" u="none" strike="noStrike" dirty="0">
                          <a:effectLst/>
                        </a:rPr>
                        <a:t>2019</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-488</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baseline="0" dirty="0" smtClean="0">
                          <a:solidFill>
                            <a:schemeClr val="tx1"/>
                          </a:solidFill>
                          <a:effectLst/>
                        </a:rPr>
                        <a:t>11565</a:t>
                      </a:r>
                    </a:p>
                  </a:txBody>
                  <a:tcPr marL="9525" marR="9525" marT="9525" marB="0" anchor="b"/>
                </a:tc>
                <a:tc>
                  <a:txBody>
                    <a:bodyPr/>
                    <a:lstStyle/>
                    <a:p>
                      <a:pPr algn="r" fontAlgn="b"/>
                      <a:r>
                        <a:rPr lang="en-GB" sz="3200" b="0" i="0" u="none" strike="noStrike" baseline="0" dirty="0" smtClean="0">
                          <a:solidFill>
                            <a:schemeClr val="tx1"/>
                          </a:solidFill>
                          <a:effectLst/>
                          <a:latin typeface="Calibri" panose="020F0502020204030204" pitchFamily="34" charset="0"/>
                        </a:rPr>
                        <a:t>12053</a:t>
                      </a:r>
                      <a:endParaRPr lang="en-GB" sz="3200" b="0" i="0" u="none" strike="noStrike" baseline="0" dirty="0">
                        <a:solidFill>
                          <a:schemeClr val="tx1"/>
                        </a:solidFill>
                        <a:effectLst/>
                        <a:latin typeface="Calibri" panose="020F0502020204030204" pitchFamily="34" charset="0"/>
                      </a:endParaRPr>
                    </a:p>
                  </a:txBody>
                  <a:tcPr marL="9525" marR="9525" marT="9525" marB="0" anchor="b"/>
                </a:tc>
              </a:tr>
              <a:tr h="370840">
                <a:tc>
                  <a:txBody>
                    <a:bodyPr/>
                    <a:lstStyle/>
                    <a:p>
                      <a:pPr algn="r" fontAlgn="b"/>
                      <a:r>
                        <a:rPr lang="en-GB" sz="3200" u="none" strike="noStrike" dirty="0">
                          <a:effectLst/>
                        </a:rPr>
                        <a:t>2018</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-4877</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b="0" i="0" u="none" strike="noStrike" baseline="0" dirty="0" smtClean="0">
                          <a:solidFill>
                            <a:schemeClr val="tx1"/>
                          </a:solidFill>
                          <a:effectLst/>
                          <a:latin typeface="Calibri" panose="020F0502020204030204" pitchFamily="34" charset="0"/>
                        </a:rPr>
                        <a:t>14497</a:t>
                      </a:r>
                      <a:endParaRPr lang="en-GB" sz="3200" b="0" i="0" u="none" strike="noStrike" baseline="0" dirty="0">
                        <a:solidFill>
                          <a:schemeClr val="tx1"/>
                        </a:solidFill>
                        <a:effectLst/>
                        <a:latin typeface="Calibri" panose="020F0502020204030204" pitchFamily="34" charset="0"/>
                      </a:endParaRPr>
                    </a:p>
                  </a:txBody>
                  <a:tcPr marL="9525" marR="9525" marT="9525" marB="0" anchor="b"/>
                </a:tc>
                <a:tc>
                  <a:txBody>
                    <a:bodyPr/>
                    <a:lstStyle/>
                    <a:p>
                      <a:pPr algn="r" fontAlgn="b"/>
                      <a:r>
                        <a:rPr lang="en-GB" sz="3200" b="0" i="0" u="none" strike="noStrike" baseline="0" dirty="0" smtClean="0">
                          <a:solidFill>
                            <a:schemeClr val="tx1"/>
                          </a:solidFill>
                          <a:effectLst/>
                          <a:latin typeface="Calibri" panose="020F0502020204030204" pitchFamily="34" charset="0"/>
                        </a:rPr>
                        <a:t>19374</a:t>
                      </a:r>
                      <a:endParaRPr lang="en-GB" sz="3200" b="0" i="0" u="none" strike="noStrike" baseline="0" dirty="0">
                        <a:solidFill>
                          <a:schemeClr val="tx1"/>
                        </a:solidFill>
                        <a:effectLst/>
                        <a:latin typeface="Calibri" panose="020F0502020204030204" pitchFamily="34" charset="0"/>
                      </a:endParaRPr>
                    </a:p>
                  </a:txBody>
                  <a:tcPr marL="9525" marR="9525" marT="9525" marB="0" anchor="b"/>
                </a:tc>
              </a:tr>
              <a:tr h="370840">
                <a:tc>
                  <a:txBody>
                    <a:bodyPr/>
                    <a:lstStyle/>
                    <a:p>
                      <a:pPr algn="r" fontAlgn="b"/>
                      <a:r>
                        <a:rPr lang="en-GB" sz="3200" u="none" strike="noStrike" dirty="0">
                          <a:effectLst/>
                        </a:rPr>
                        <a:t>2017</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-7257</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baseline="0" dirty="0">
                          <a:solidFill>
                            <a:schemeClr val="tx1"/>
                          </a:solidFill>
                          <a:effectLst/>
                        </a:rPr>
                        <a:t>2250</a:t>
                      </a:r>
                      <a:endParaRPr lang="en-GB" sz="3200" b="0" i="0" u="none" strike="noStrike" baseline="0" dirty="0">
                        <a:solidFill>
                          <a:schemeClr val="tx1"/>
                        </a:solidFill>
                        <a:effectLst/>
                        <a:latin typeface="Calibri" panose="020F0502020204030204" pitchFamily="34" charset="0"/>
                      </a:endParaRPr>
                    </a:p>
                  </a:txBody>
                  <a:tcPr marL="9525" marR="9525" marT="9525" marB="0" anchor="b"/>
                </a:tc>
                <a:tc>
                  <a:txBody>
                    <a:bodyPr/>
                    <a:lstStyle/>
                    <a:p>
                      <a:pPr algn="r" fontAlgn="b"/>
                      <a:r>
                        <a:rPr lang="en-GB" sz="3200" u="none" strike="noStrike" baseline="0" dirty="0">
                          <a:solidFill>
                            <a:schemeClr val="tx1"/>
                          </a:solidFill>
                          <a:effectLst/>
                        </a:rPr>
                        <a:t>9507</a:t>
                      </a:r>
                      <a:endParaRPr lang="en-GB" sz="3200" b="0" i="0" u="none" strike="noStrike" baseline="0" dirty="0">
                        <a:solidFill>
                          <a:schemeClr val="tx1"/>
                        </a:solidFill>
                        <a:effectLst/>
                        <a:latin typeface="Calibri" panose="020F0502020204030204" pitchFamily="34" charset="0"/>
                      </a:endParaRPr>
                    </a:p>
                  </a:txBody>
                  <a:tcPr marL="9525" marR="9525" marT="9525" marB="0" anchor="b"/>
                </a:tc>
              </a:tr>
              <a:tr h="370840">
                <a:tc>
                  <a:txBody>
                    <a:bodyPr/>
                    <a:lstStyle/>
                    <a:p>
                      <a:pPr algn="r" fontAlgn="b"/>
                      <a:r>
                        <a:rPr lang="en-GB" sz="3200" u="none" strike="noStrike" dirty="0">
                          <a:effectLst/>
                        </a:rPr>
                        <a:t>2016</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-8341</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baseline="0" dirty="0">
                          <a:solidFill>
                            <a:schemeClr val="tx1"/>
                          </a:solidFill>
                          <a:effectLst/>
                        </a:rPr>
                        <a:t>1015</a:t>
                      </a:r>
                      <a:endParaRPr lang="en-GB" sz="3200" b="0" i="0" u="none" strike="noStrike" baseline="0" dirty="0">
                        <a:solidFill>
                          <a:schemeClr val="tx1"/>
                        </a:solidFill>
                        <a:effectLst/>
                        <a:latin typeface="Calibri" panose="020F0502020204030204" pitchFamily="34" charset="0"/>
                      </a:endParaRPr>
                    </a:p>
                  </a:txBody>
                  <a:tcPr marL="9525" marR="9525" marT="9525" marB="0" anchor="b"/>
                </a:tc>
                <a:tc>
                  <a:txBody>
                    <a:bodyPr/>
                    <a:lstStyle/>
                    <a:p>
                      <a:pPr algn="r" fontAlgn="b"/>
                      <a:r>
                        <a:rPr lang="en-GB" sz="3200" u="none" strike="noStrike" baseline="0" dirty="0">
                          <a:solidFill>
                            <a:schemeClr val="tx1"/>
                          </a:solidFill>
                          <a:effectLst/>
                        </a:rPr>
                        <a:t>9356</a:t>
                      </a:r>
                      <a:endParaRPr lang="en-GB" sz="3200" b="0" i="0" u="none" strike="noStrike" baseline="0" dirty="0">
                        <a:solidFill>
                          <a:schemeClr val="tx1"/>
                        </a:solidFill>
                        <a:effectLst/>
                        <a:latin typeface="Calibri" panose="020F0502020204030204" pitchFamily="34" charset="0"/>
                      </a:endParaRPr>
                    </a:p>
                  </a:txBody>
                  <a:tcPr marL="9525" marR="9525" marT="9525" marB="0" anchor="b"/>
                </a:tc>
              </a:tr>
              <a:tr h="370840">
                <a:tc>
                  <a:txBody>
                    <a:bodyPr/>
                    <a:lstStyle/>
                    <a:p>
                      <a:pPr algn="r" fontAlgn="b"/>
                      <a:r>
                        <a:rPr lang="en-GB" sz="3200" u="none" strike="noStrike" dirty="0">
                          <a:effectLst/>
                        </a:rPr>
                        <a:t>2015</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-2377</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3260</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5637</a:t>
                      </a:r>
                      <a:endParaRPr lang="en-GB" sz="32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r" fontAlgn="b"/>
                      <a:r>
                        <a:rPr lang="en-GB" sz="3200" u="none" strike="noStrike" dirty="0">
                          <a:effectLst/>
                        </a:rPr>
                        <a:t>2014</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3360</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8304</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4944</a:t>
                      </a:r>
                      <a:endParaRPr lang="en-GB" sz="32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r" fontAlgn="b"/>
                      <a:r>
                        <a:rPr lang="en-GB" sz="3200" u="none" strike="noStrike" dirty="0">
                          <a:effectLst/>
                        </a:rPr>
                        <a:t>2013</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-1085</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10634</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11719</a:t>
                      </a:r>
                      <a:endParaRPr lang="en-GB" sz="32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844008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Comparison of Budget to Actual</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4417109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699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r>
              <a:rPr lang="en-GB" dirty="0" smtClean="0"/>
              <a:t>The university’s budget has been off by $5-19 million a year, always showing a terrible situation at budget time but being much better when the actual figures come in.</a:t>
            </a:r>
          </a:p>
          <a:p>
            <a:r>
              <a:rPr lang="en-GB" dirty="0" smtClean="0"/>
              <a:t>I believe that this is being done deliberately – paint a doom and gloom scenario to extract concessions.</a:t>
            </a:r>
          </a:p>
        </p:txBody>
      </p:sp>
    </p:spTree>
    <p:extLst>
      <p:ext uri="{BB962C8B-B14F-4D97-AF65-F5344CB8AC3E}">
        <p14:creationId xmlns:p14="http://schemas.microsoft.com/office/powerpoint/2010/main" val="38143046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Operating Budget versus Financial Statements</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Some key differences:</a:t>
            </a:r>
          </a:p>
          <a:p>
            <a:pPr marL="514350" indent="-514350">
              <a:buAutoNum type="arabicPeriod"/>
            </a:pPr>
            <a:r>
              <a:rPr lang="en-GB" dirty="0" smtClean="0"/>
              <a:t>The operating budget reflects projections (future) whereas the financial statements provide actual (historical) figures.</a:t>
            </a:r>
          </a:p>
          <a:p>
            <a:pPr marL="514350" indent="-514350">
              <a:buAutoNum type="arabicPeriod"/>
            </a:pPr>
            <a:r>
              <a:rPr lang="en-GB" dirty="0" smtClean="0"/>
              <a:t>The financial statements are audited and in compliance with generally accepted accounting principles.</a:t>
            </a:r>
          </a:p>
          <a:p>
            <a:pPr marL="514350" indent="-514350">
              <a:buAutoNum type="arabicPeriod"/>
            </a:pPr>
            <a:r>
              <a:rPr lang="en-GB" dirty="0" smtClean="0"/>
              <a:t>The financial statements reflect all activities of the university including </a:t>
            </a:r>
          </a:p>
          <a:p>
            <a:pPr marL="0" indent="0">
              <a:buNone/>
            </a:pPr>
            <a:r>
              <a:rPr lang="en-GB" dirty="0" smtClean="0"/>
              <a:t>a. Operating activities – what we see in the budget</a:t>
            </a:r>
          </a:p>
          <a:p>
            <a:pPr marL="0" indent="0">
              <a:buNone/>
            </a:pPr>
            <a:r>
              <a:rPr lang="en-GB" dirty="0" smtClean="0"/>
              <a:t>b. Capital activities – revenues from capital donors, costs relating to capital acquisition activities.    Donations of funds for capital projects and depreciation expense show up in the f/s but not the operating budget.</a:t>
            </a:r>
          </a:p>
          <a:p>
            <a:pPr marL="0" indent="0">
              <a:buNone/>
            </a:pPr>
            <a:r>
              <a:rPr lang="en-GB" dirty="0" smtClean="0"/>
              <a:t>c. Other sources of revenue not reported in the operating budget such as alumni donations, investment revenue, etc.</a:t>
            </a:r>
            <a:endParaRPr lang="en-GB" dirty="0"/>
          </a:p>
        </p:txBody>
      </p:sp>
    </p:spTree>
    <p:extLst>
      <p:ext uri="{BB962C8B-B14F-4D97-AF65-F5344CB8AC3E}">
        <p14:creationId xmlns:p14="http://schemas.microsoft.com/office/powerpoint/2010/main" val="1330742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Financial Statement Results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43631074"/>
              </p:ext>
            </p:extLst>
          </p:nvPr>
        </p:nvGraphicFramePr>
        <p:xfrm>
          <a:off x="838200" y="1825625"/>
          <a:ext cx="10515600" cy="3851275"/>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en-GB" dirty="0" smtClean="0"/>
                        <a:t>Year Ended</a:t>
                      </a:r>
                      <a:r>
                        <a:rPr lang="en-GB" baseline="0" dirty="0" smtClean="0"/>
                        <a:t> April 30</a:t>
                      </a:r>
                      <a:endParaRPr lang="en-GB" dirty="0"/>
                    </a:p>
                  </a:txBody>
                  <a:tcPr/>
                </a:tc>
                <a:tc>
                  <a:txBody>
                    <a:bodyPr/>
                    <a:lstStyle/>
                    <a:p>
                      <a:r>
                        <a:rPr lang="en-GB" dirty="0" smtClean="0"/>
                        <a:t>Financial</a:t>
                      </a:r>
                      <a:r>
                        <a:rPr lang="en-GB" baseline="0" dirty="0" smtClean="0"/>
                        <a:t> Statements Total Rev-</a:t>
                      </a:r>
                      <a:r>
                        <a:rPr lang="en-GB" baseline="0" dirty="0" err="1" smtClean="0"/>
                        <a:t>Exp</a:t>
                      </a:r>
                      <a:endParaRPr lang="en-GB" dirty="0"/>
                    </a:p>
                  </a:txBody>
                  <a:tcPr/>
                </a:tc>
                <a:tc>
                  <a:txBody>
                    <a:bodyPr/>
                    <a:lstStyle/>
                    <a:p>
                      <a:r>
                        <a:rPr lang="en-GB" dirty="0" smtClean="0"/>
                        <a:t>Pension Adjustment</a:t>
                      </a:r>
                      <a:endParaRPr lang="en-GB" dirty="0"/>
                    </a:p>
                  </a:txBody>
                  <a:tcPr/>
                </a:tc>
              </a:tr>
              <a:tr h="370840">
                <a:tc>
                  <a:txBody>
                    <a:bodyPr/>
                    <a:lstStyle/>
                    <a:p>
                      <a:pPr algn="r" fontAlgn="b"/>
                      <a:r>
                        <a:rPr lang="en-GB" sz="3200" u="none" strike="noStrike" dirty="0">
                          <a:effectLst/>
                        </a:rPr>
                        <a:t>2019</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10034</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24247</a:t>
                      </a:r>
                      <a:endParaRPr lang="en-GB" sz="32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r" fontAlgn="b"/>
                      <a:r>
                        <a:rPr lang="en-GB" sz="3200" u="none" strike="noStrike" dirty="0">
                          <a:effectLst/>
                        </a:rPr>
                        <a:t>2018</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12719</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-9925</a:t>
                      </a:r>
                      <a:endParaRPr lang="en-GB" sz="32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r" fontAlgn="b"/>
                      <a:r>
                        <a:rPr lang="en-GB" sz="3200" u="none" strike="noStrike" dirty="0">
                          <a:effectLst/>
                        </a:rPr>
                        <a:t>2017</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9280</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29452</a:t>
                      </a:r>
                      <a:endParaRPr lang="en-GB" sz="32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r" fontAlgn="b"/>
                      <a:r>
                        <a:rPr lang="en-GB" sz="3200" u="none" strike="noStrike" dirty="0">
                          <a:effectLst/>
                        </a:rPr>
                        <a:t>2016</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1966</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-16617</a:t>
                      </a:r>
                      <a:endParaRPr lang="en-GB" sz="32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r" fontAlgn="b"/>
                      <a:r>
                        <a:rPr lang="en-GB" sz="3200" u="none" strike="noStrike" dirty="0">
                          <a:effectLst/>
                        </a:rPr>
                        <a:t>2015</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-12350</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22514</a:t>
                      </a:r>
                      <a:endParaRPr lang="en-GB" sz="32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r" fontAlgn="b"/>
                      <a:r>
                        <a:rPr lang="en-GB" sz="3200" u="none" strike="noStrike" dirty="0">
                          <a:effectLst/>
                        </a:rPr>
                        <a:t>2014</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7602</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33870</a:t>
                      </a:r>
                      <a:endParaRPr lang="en-GB" sz="3200" b="0" i="0" u="none" strike="noStrike" dirty="0">
                        <a:solidFill>
                          <a:srgbClr val="000000"/>
                        </a:solidFill>
                        <a:effectLst/>
                        <a:latin typeface="Calibri" panose="020F0502020204030204" pitchFamily="34" charset="0"/>
                      </a:endParaRPr>
                    </a:p>
                  </a:txBody>
                  <a:tcPr marL="9525" marR="9525" marT="9525" marB="0" anchor="b"/>
                </a:tc>
              </a:tr>
              <a:tr h="370840">
                <a:tc>
                  <a:txBody>
                    <a:bodyPr/>
                    <a:lstStyle/>
                    <a:p>
                      <a:pPr algn="r" fontAlgn="b"/>
                      <a:r>
                        <a:rPr lang="en-GB" sz="3200" u="none" strike="noStrike" dirty="0">
                          <a:effectLst/>
                        </a:rPr>
                        <a:t>2013</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21555</a:t>
                      </a:r>
                      <a:endParaRPr lang="en-GB"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3200" u="none" strike="noStrike" dirty="0">
                          <a:effectLst/>
                        </a:rPr>
                        <a:t>-50728</a:t>
                      </a:r>
                      <a:endParaRPr lang="en-GB" sz="32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356347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Financial Statement Results</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2107948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6924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2132</TotalTime>
  <Words>980</Words>
  <Application>Microsoft Office PowerPoint</Application>
  <PresentationFormat>Widescreen</PresentationFormat>
  <Paragraphs>197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Laurier Budget Presentation</vt:lpstr>
      <vt:lpstr>Agenda</vt:lpstr>
      <vt:lpstr>Warning: You May Have Heard this Story Before</vt:lpstr>
      <vt:lpstr>Laurier Budget Versus Actual – A Quick History Lesson</vt:lpstr>
      <vt:lpstr>Comparison of Budget to Actual</vt:lpstr>
      <vt:lpstr>Conclusion</vt:lpstr>
      <vt:lpstr>Operating Budget versus Financial Statements</vt:lpstr>
      <vt:lpstr>Financial Statement Results</vt:lpstr>
      <vt:lpstr>Financial Statement Results</vt:lpstr>
      <vt:lpstr>What Are the Differences between Budget and FS</vt:lpstr>
      <vt:lpstr>Some Observations from the Statement of Financial Position</vt:lpstr>
      <vt:lpstr>How do NPOs like Laurier Account for Capital Contributions?</vt:lpstr>
      <vt:lpstr>Capital Asset Purchases</vt:lpstr>
      <vt:lpstr>2020 Budget Overview</vt:lpstr>
      <vt:lpstr>2020 Budget Overview</vt:lpstr>
      <vt:lpstr>Key Assumptions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Laurier Budget Presentation</dc:title>
  <dc:creator>James</dc:creator>
  <cp:lastModifiedBy>James</cp:lastModifiedBy>
  <cp:revision>25</cp:revision>
  <cp:lastPrinted>2019-11-18T20:19:45Z</cp:lastPrinted>
  <dcterms:created xsi:type="dcterms:W3CDTF">2019-11-06T15:20:08Z</dcterms:created>
  <dcterms:modified xsi:type="dcterms:W3CDTF">2019-11-19T14:30:06Z</dcterms:modified>
</cp:coreProperties>
</file>