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65"/>
  </p:notesMasterIdLst>
  <p:handoutMasterIdLst>
    <p:handoutMasterId r:id="rId66"/>
  </p:handoutMasterIdLst>
  <p:sldIdLst>
    <p:sldId id="645" r:id="rId5"/>
    <p:sldId id="647" r:id="rId6"/>
    <p:sldId id="560" r:id="rId7"/>
    <p:sldId id="559" r:id="rId8"/>
    <p:sldId id="568" r:id="rId9"/>
    <p:sldId id="561" r:id="rId10"/>
    <p:sldId id="623" r:id="rId11"/>
    <p:sldId id="624" r:id="rId12"/>
    <p:sldId id="625" r:id="rId13"/>
    <p:sldId id="631" r:id="rId14"/>
    <p:sldId id="644" r:id="rId15"/>
    <p:sldId id="629" r:id="rId16"/>
    <p:sldId id="628" r:id="rId17"/>
    <p:sldId id="634" r:id="rId18"/>
    <p:sldId id="648" r:id="rId19"/>
    <p:sldId id="635" r:id="rId20"/>
    <p:sldId id="582" r:id="rId21"/>
    <p:sldId id="583" r:id="rId22"/>
    <p:sldId id="652" r:id="rId23"/>
    <p:sldId id="584" r:id="rId24"/>
    <p:sldId id="586" r:id="rId25"/>
    <p:sldId id="587" r:id="rId26"/>
    <p:sldId id="588" r:id="rId27"/>
    <p:sldId id="589" r:id="rId28"/>
    <p:sldId id="590" r:id="rId29"/>
    <p:sldId id="591" r:id="rId30"/>
    <p:sldId id="592" r:id="rId31"/>
    <p:sldId id="627" r:id="rId32"/>
    <p:sldId id="595" r:id="rId33"/>
    <p:sldId id="597" r:id="rId34"/>
    <p:sldId id="598" r:id="rId35"/>
    <p:sldId id="646" r:id="rId36"/>
    <p:sldId id="602" r:id="rId37"/>
    <p:sldId id="570" r:id="rId38"/>
    <p:sldId id="606" r:id="rId39"/>
    <p:sldId id="607" r:id="rId40"/>
    <p:sldId id="608" r:id="rId41"/>
    <p:sldId id="651" r:id="rId42"/>
    <p:sldId id="593" r:id="rId43"/>
    <p:sldId id="609" r:id="rId44"/>
    <p:sldId id="610" r:id="rId45"/>
    <p:sldId id="611" r:id="rId46"/>
    <p:sldId id="612" r:id="rId47"/>
    <p:sldId id="613" r:id="rId48"/>
    <p:sldId id="534" r:id="rId49"/>
    <p:sldId id="614" r:id="rId50"/>
    <p:sldId id="650" r:id="rId51"/>
    <p:sldId id="617" r:id="rId52"/>
    <p:sldId id="618" r:id="rId53"/>
    <p:sldId id="619" r:id="rId54"/>
    <p:sldId id="551" r:id="rId55"/>
    <p:sldId id="620" r:id="rId56"/>
    <p:sldId id="555" r:id="rId57"/>
    <p:sldId id="621" r:id="rId58"/>
    <p:sldId id="622" r:id="rId59"/>
    <p:sldId id="526" r:id="rId60"/>
    <p:sldId id="525" r:id="rId61"/>
    <p:sldId id="484" r:id="rId62"/>
    <p:sldId id="485" r:id="rId63"/>
    <p:sldId id="486" r:id="rId64"/>
  </p:sldIdLst>
  <p:sldSz cx="9144000" cy="6858000" type="screen4x3"/>
  <p:notesSz cx="6858000" cy="9947275"/>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99"/>
    <a:srgbClr val="FFCCFF"/>
    <a:srgbClr val="CCCCFF"/>
    <a:srgbClr val="99CC00"/>
    <a:srgbClr val="CCFFCC"/>
    <a:srgbClr val="63F78A"/>
    <a:srgbClr val="FFCCCC"/>
    <a:srgbClr val="9FFA86"/>
    <a:srgbClr val="CD53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E5D87F-3BF3-4D38-9079-370B681B02D6}" v="2" dt="2026-05-18T15:47:00.6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84724" autoAdjust="0"/>
  </p:normalViewPr>
  <p:slideViewPr>
    <p:cSldViewPr snapToGrid="0">
      <p:cViewPr varScale="1">
        <p:scale>
          <a:sx n="53" d="100"/>
          <a:sy n="53" d="100"/>
        </p:scale>
        <p:origin x="1568" y="5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33"/>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viewProps" Target="viewProps.xml"/><Relationship Id="rId7" Type="http://schemas.openxmlformats.org/officeDocument/2006/relationships/slide" Target="slides/slide3.xml"/><Relationship Id="rId71"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3315" tIns="46657" rIns="93315" bIns="46657" rtlCol="0"/>
          <a:lstStyle>
            <a:lvl1pPr algn="l">
              <a:defRPr sz="1200"/>
            </a:lvl1pPr>
          </a:lstStyle>
          <a:p>
            <a:pPr>
              <a:defRPr/>
            </a:pPr>
            <a:endParaRPr lang="en-CA"/>
          </a:p>
        </p:txBody>
      </p:sp>
      <p:sp>
        <p:nvSpPr>
          <p:cNvPr id="3" name="Date Placeholder 2"/>
          <p:cNvSpPr>
            <a:spLocks noGrp="1"/>
          </p:cNvSpPr>
          <p:nvPr>
            <p:ph type="dt" sz="quarter" idx="1"/>
          </p:nvPr>
        </p:nvSpPr>
        <p:spPr>
          <a:xfrm>
            <a:off x="3884615" y="0"/>
            <a:ext cx="2971800" cy="497364"/>
          </a:xfrm>
          <a:prstGeom prst="rect">
            <a:avLst/>
          </a:prstGeom>
        </p:spPr>
        <p:txBody>
          <a:bodyPr vert="horz" lIns="93315" tIns="46657" rIns="93315" bIns="46657" rtlCol="0"/>
          <a:lstStyle>
            <a:lvl1pPr algn="r">
              <a:defRPr sz="1200"/>
            </a:lvl1pPr>
          </a:lstStyle>
          <a:p>
            <a:pPr>
              <a:defRPr/>
            </a:pPr>
            <a:fld id="{332E4CFB-29A7-4279-BD7B-55B24CDEEEBE}" type="datetimeFigureOut">
              <a:rPr lang="en-US"/>
              <a:pPr>
                <a:defRPr/>
              </a:pPr>
              <a:t>5/27/2026</a:t>
            </a:fld>
            <a:endParaRPr lang="en-CA"/>
          </a:p>
        </p:txBody>
      </p:sp>
      <p:sp>
        <p:nvSpPr>
          <p:cNvPr id="4" name="Footer Placeholder 3"/>
          <p:cNvSpPr>
            <a:spLocks noGrp="1"/>
          </p:cNvSpPr>
          <p:nvPr>
            <p:ph type="ftr" sz="quarter" idx="2"/>
          </p:nvPr>
        </p:nvSpPr>
        <p:spPr>
          <a:xfrm>
            <a:off x="0" y="9448186"/>
            <a:ext cx="2971800" cy="497364"/>
          </a:xfrm>
          <a:prstGeom prst="rect">
            <a:avLst/>
          </a:prstGeom>
        </p:spPr>
        <p:txBody>
          <a:bodyPr vert="horz" lIns="93315" tIns="46657" rIns="93315" bIns="46657" rtlCol="0" anchor="b"/>
          <a:lstStyle>
            <a:lvl1pPr algn="l">
              <a:defRPr sz="1200"/>
            </a:lvl1pPr>
          </a:lstStyle>
          <a:p>
            <a:pPr>
              <a:defRPr/>
            </a:pPr>
            <a:endParaRPr lang="en-CA"/>
          </a:p>
        </p:txBody>
      </p:sp>
      <p:sp>
        <p:nvSpPr>
          <p:cNvPr id="5" name="Slide Number Placeholder 4"/>
          <p:cNvSpPr>
            <a:spLocks noGrp="1"/>
          </p:cNvSpPr>
          <p:nvPr>
            <p:ph type="sldNum" sz="quarter" idx="3"/>
          </p:nvPr>
        </p:nvSpPr>
        <p:spPr>
          <a:xfrm>
            <a:off x="3884615" y="9448186"/>
            <a:ext cx="2971800" cy="497364"/>
          </a:xfrm>
          <a:prstGeom prst="rect">
            <a:avLst/>
          </a:prstGeom>
        </p:spPr>
        <p:txBody>
          <a:bodyPr vert="horz" lIns="93315" tIns="46657" rIns="93315" bIns="46657" rtlCol="0" anchor="b"/>
          <a:lstStyle>
            <a:lvl1pPr algn="r">
              <a:defRPr sz="1200"/>
            </a:lvl1pPr>
          </a:lstStyle>
          <a:p>
            <a:pPr>
              <a:defRPr/>
            </a:pPr>
            <a:fld id="{7420E6DA-AB62-4D41-9D02-D89F34AB4F6D}" type="slidenum">
              <a:rPr lang="en-CA"/>
              <a:pPr>
                <a:defRPr/>
              </a:pPr>
              <a:t>‹#›</a:t>
            </a:fld>
            <a:endParaRPr lang="en-CA"/>
          </a:p>
        </p:txBody>
      </p:sp>
    </p:spTree>
    <p:extLst>
      <p:ext uri="{BB962C8B-B14F-4D97-AF65-F5344CB8AC3E}">
        <p14:creationId xmlns:p14="http://schemas.microsoft.com/office/powerpoint/2010/main" val="141100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97364"/>
          </a:xfrm>
          <a:prstGeom prst="rect">
            <a:avLst/>
          </a:prstGeom>
          <a:noFill/>
          <a:ln w="9525">
            <a:noFill/>
            <a:miter lim="800000"/>
            <a:headEnd/>
            <a:tailEnd/>
          </a:ln>
          <a:effectLst/>
        </p:spPr>
        <p:txBody>
          <a:bodyPr vert="horz" wrap="square" lIns="93315" tIns="46657" rIns="93315" bIns="46657"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idx="1"/>
          </p:nvPr>
        </p:nvSpPr>
        <p:spPr bwMode="auto">
          <a:xfrm>
            <a:off x="3884615" y="0"/>
            <a:ext cx="2971800" cy="497364"/>
          </a:xfrm>
          <a:prstGeom prst="rect">
            <a:avLst/>
          </a:prstGeom>
          <a:noFill/>
          <a:ln w="9525">
            <a:noFill/>
            <a:miter lim="800000"/>
            <a:headEnd/>
            <a:tailEnd/>
          </a:ln>
          <a:effectLst/>
        </p:spPr>
        <p:txBody>
          <a:bodyPr vert="horz" wrap="square" lIns="93315" tIns="46657" rIns="93315" bIns="46657" numCol="1" anchor="t" anchorCtr="0" compatLnSpc="1">
            <a:prstTxWarp prst="textNoShape">
              <a:avLst/>
            </a:prstTxWarp>
          </a:bodyPr>
          <a:lstStyle>
            <a:lvl1pPr algn="r">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942975" y="746125"/>
            <a:ext cx="4972050" cy="373062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724958"/>
            <a:ext cx="5486400" cy="4476274"/>
          </a:xfrm>
          <a:prstGeom prst="rect">
            <a:avLst/>
          </a:prstGeom>
          <a:noFill/>
          <a:ln w="9525">
            <a:noFill/>
            <a:miter lim="800000"/>
            <a:headEnd/>
            <a:tailEnd/>
          </a:ln>
          <a:effectLst/>
        </p:spPr>
        <p:txBody>
          <a:bodyPr vert="horz" wrap="square" lIns="93315" tIns="46657" rIns="93315" bIns="4665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9448186"/>
            <a:ext cx="2971800" cy="497364"/>
          </a:xfrm>
          <a:prstGeom prst="rect">
            <a:avLst/>
          </a:prstGeom>
          <a:noFill/>
          <a:ln w="9525">
            <a:noFill/>
            <a:miter lim="800000"/>
            <a:headEnd/>
            <a:tailEnd/>
          </a:ln>
          <a:effectLst/>
        </p:spPr>
        <p:txBody>
          <a:bodyPr vert="horz" wrap="square" lIns="93315" tIns="46657" rIns="93315" bIns="46657" numCol="1" anchor="b" anchorCtr="0" compatLnSpc="1">
            <a:prstTxWarp prst="textNoShape">
              <a:avLst/>
            </a:prstTxWarp>
          </a:bodyPr>
          <a:lstStyle>
            <a:lvl1pPr>
              <a:defRPr sz="1200"/>
            </a:lvl1pPr>
          </a:lstStyle>
          <a:p>
            <a:pPr>
              <a:defRPr/>
            </a:pPr>
            <a:endParaRPr lang="en-US"/>
          </a:p>
        </p:txBody>
      </p:sp>
      <p:sp>
        <p:nvSpPr>
          <p:cNvPr id="7175" name="Rectangle 7"/>
          <p:cNvSpPr>
            <a:spLocks noGrp="1" noChangeArrowheads="1"/>
          </p:cNvSpPr>
          <p:nvPr>
            <p:ph type="sldNum" sz="quarter" idx="5"/>
          </p:nvPr>
        </p:nvSpPr>
        <p:spPr bwMode="auto">
          <a:xfrm>
            <a:off x="3884615" y="9448186"/>
            <a:ext cx="2971800" cy="497364"/>
          </a:xfrm>
          <a:prstGeom prst="rect">
            <a:avLst/>
          </a:prstGeom>
          <a:noFill/>
          <a:ln w="9525">
            <a:noFill/>
            <a:miter lim="800000"/>
            <a:headEnd/>
            <a:tailEnd/>
          </a:ln>
          <a:effectLst/>
        </p:spPr>
        <p:txBody>
          <a:bodyPr vert="horz" wrap="square" lIns="93315" tIns="46657" rIns="93315" bIns="46657" numCol="1" anchor="b" anchorCtr="0" compatLnSpc="1">
            <a:prstTxWarp prst="textNoShape">
              <a:avLst/>
            </a:prstTxWarp>
          </a:bodyPr>
          <a:lstStyle>
            <a:lvl1pPr algn="r">
              <a:defRPr sz="1200"/>
            </a:lvl1pPr>
          </a:lstStyle>
          <a:p>
            <a:pPr>
              <a:defRPr/>
            </a:pPr>
            <a:fld id="{20D8ABDE-4368-4883-B8DB-ED75A147B4E0}" type="slidenum">
              <a:rPr lang="en-US"/>
              <a:pPr>
                <a:defRPr/>
              </a:pPr>
              <a:t>‹#›</a:t>
            </a:fld>
            <a:endParaRPr lang="en-US"/>
          </a:p>
        </p:txBody>
      </p:sp>
    </p:spTree>
    <p:extLst>
      <p:ext uri="{BB962C8B-B14F-4D97-AF65-F5344CB8AC3E}">
        <p14:creationId xmlns:p14="http://schemas.microsoft.com/office/powerpoint/2010/main" val="4111098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C27393E-BC54-4364-BEC5-27212055ACEF}" type="slidenum">
              <a:rPr lang="en-CA" smtClean="0"/>
              <a:t>1</a:t>
            </a:fld>
            <a:endParaRPr lang="en-CA"/>
          </a:p>
        </p:txBody>
      </p:sp>
    </p:spTree>
    <p:extLst>
      <p:ext uri="{BB962C8B-B14F-4D97-AF65-F5344CB8AC3E}">
        <p14:creationId xmlns:p14="http://schemas.microsoft.com/office/powerpoint/2010/main" val="814503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56</a:t>
            </a:fld>
            <a:endParaRPr lang="en-US"/>
          </a:p>
        </p:txBody>
      </p:sp>
    </p:spTree>
    <p:extLst>
      <p:ext uri="{BB962C8B-B14F-4D97-AF65-F5344CB8AC3E}">
        <p14:creationId xmlns:p14="http://schemas.microsoft.com/office/powerpoint/2010/main" val="23583328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57</a:t>
            </a:fld>
            <a:endParaRPr lang="en-US"/>
          </a:p>
        </p:txBody>
      </p:sp>
    </p:spTree>
    <p:extLst>
      <p:ext uri="{BB962C8B-B14F-4D97-AF65-F5344CB8AC3E}">
        <p14:creationId xmlns:p14="http://schemas.microsoft.com/office/powerpoint/2010/main" val="2000497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58</a:t>
            </a:fld>
            <a:endParaRPr lang="en-US"/>
          </a:p>
        </p:txBody>
      </p:sp>
    </p:spTree>
    <p:extLst>
      <p:ext uri="{BB962C8B-B14F-4D97-AF65-F5344CB8AC3E}">
        <p14:creationId xmlns:p14="http://schemas.microsoft.com/office/powerpoint/2010/main" val="2686492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59</a:t>
            </a:fld>
            <a:endParaRPr lang="en-US"/>
          </a:p>
        </p:txBody>
      </p:sp>
    </p:spTree>
    <p:extLst>
      <p:ext uri="{BB962C8B-B14F-4D97-AF65-F5344CB8AC3E}">
        <p14:creationId xmlns:p14="http://schemas.microsoft.com/office/powerpoint/2010/main" val="638286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60</a:t>
            </a:fld>
            <a:endParaRPr lang="en-US"/>
          </a:p>
        </p:txBody>
      </p:sp>
    </p:spTree>
    <p:extLst>
      <p:ext uri="{BB962C8B-B14F-4D97-AF65-F5344CB8AC3E}">
        <p14:creationId xmlns:p14="http://schemas.microsoft.com/office/powerpoint/2010/main" val="3760239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400" dirty="0"/>
              <a:t>Two general categories for grievances – procedural (easier to argue usually) and substantive</a:t>
            </a:r>
          </a:p>
          <a:p>
            <a:pPr marL="171450" indent="-171450">
              <a:buFont typeface="Arial" panose="020B0604020202020204" pitchFamily="34" charset="0"/>
              <a:buChar char="•"/>
            </a:pPr>
            <a:r>
              <a:rPr lang="en-CA" sz="1400" dirty="0"/>
              <a:t>Always</a:t>
            </a:r>
            <a:r>
              <a:rPr lang="en-CA" sz="1400" baseline="0" dirty="0"/>
              <a:t> try to figure out a way to make a substantive grievance procedural</a:t>
            </a:r>
          </a:p>
          <a:p>
            <a:pPr marL="171450" indent="-171450">
              <a:buFont typeface="Arial" panose="020B0604020202020204" pitchFamily="34" charset="0"/>
              <a:buChar char="•"/>
            </a:pPr>
            <a:r>
              <a:rPr lang="en-CA" sz="1400" baseline="0" dirty="0"/>
              <a:t>If your CA allows appeals, it’s probably appeals to a committee of faculty </a:t>
            </a:r>
            <a:r>
              <a:rPr lang="en-CA" sz="1400" baseline="0" dirty="0">
                <a:sym typeface="Wingdings" panose="05000000000000000000" pitchFamily="2" charset="2"/>
              </a:rPr>
              <a:t> means that faculty are in effect making dismissal decisions  not ideal</a:t>
            </a:r>
            <a:endParaRPr lang="en-CA" sz="1400" dirty="0"/>
          </a:p>
        </p:txBody>
      </p:sp>
      <p:sp>
        <p:nvSpPr>
          <p:cNvPr id="4" name="Slide Number Placeholder 3"/>
          <p:cNvSpPr>
            <a:spLocks noGrp="1"/>
          </p:cNvSpPr>
          <p:nvPr>
            <p:ph type="sldNum" sz="quarter" idx="10"/>
          </p:nvPr>
        </p:nvSpPr>
        <p:spPr/>
        <p:txBody>
          <a:bodyPr/>
          <a:lstStyle/>
          <a:p>
            <a:fld id="{0C27393E-BC54-4364-BEC5-27212055ACEF}" type="slidenum">
              <a:rPr lang="en-CA" smtClean="0"/>
              <a:t>11</a:t>
            </a:fld>
            <a:endParaRPr lang="en-CA"/>
          </a:p>
        </p:txBody>
      </p:sp>
    </p:spTree>
    <p:extLst>
      <p:ext uri="{BB962C8B-B14F-4D97-AF65-F5344CB8AC3E}">
        <p14:creationId xmlns:p14="http://schemas.microsoft.com/office/powerpoint/2010/main" val="1673627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2400" b="0" i="0" u="sng" strike="noStrike" kern="0" cap="none" spc="0" normalizeH="0" baseline="0" noProof="0" dirty="0">
                <a:ln>
                  <a:noFill/>
                </a:ln>
                <a:solidFill>
                  <a:srgbClr val="000000"/>
                </a:solidFill>
                <a:effectLst/>
                <a:uLnTx/>
                <a:uFillTx/>
                <a:latin typeface="Arial"/>
                <a:ea typeface="+mn-ea"/>
                <a:cs typeface="+mn-cs"/>
              </a:rPr>
              <a:t>if they are academics. – signals that referees DO NOT have to be academics</a:t>
            </a:r>
          </a:p>
          <a:p>
            <a:r>
              <a:rPr lang="en-US" dirty="0"/>
              <a:t>15.4.8 The Member shall be informed of the TPC recommendation by the same date that the recommendation is forwarded to the Senate Committee (specified in 15.6.6), and be provided with a numerical record of the vote upon which the recommendation is based, and a written statement of reasons for that recommendation. If the recommendation is not unanimous, the statement shall include reasons supporting and opposing the recommendation…</a:t>
            </a:r>
          </a:p>
          <a:p>
            <a:endParaRPr lang="en-CA" dirty="0"/>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16</a:t>
            </a:fld>
            <a:endParaRPr lang="en-US"/>
          </a:p>
        </p:txBody>
      </p:sp>
    </p:spTree>
    <p:extLst>
      <p:ext uri="{BB962C8B-B14F-4D97-AF65-F5344CB8AC3E}">
        <p14:creationId xmlns:p14="http://schemas.microsoft.com/office/powerpoint/2010/main" val="1774522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 may be submitted electronically and shall be accompanied by a curriculum vitae, a copy of all scholarly publications listed in the curriculum vitae, a teaching dossier as described under 31.6, and such other documentation as the Member considers as evidence of fulfilment of the criteria. …. The Member shall provide the TPC with sufficient information for the Committee to make an evaluation and recommendation with respect to the criteria.</a:t>
            </a:r>
          </a:p>
          <a:p>
            <a:endParaRPr lang="en-CA" dirty="0"/>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34</a:t>
            </a:fld>
            <a:endParaRPr lang="en-US"/>
          </a:p>
        </p:txBody>
      </p:sp>
    </p:spTree>
    <p:extLst>
      <p:ext uri="{BB962C8B-B14F-4D97-AF65-F5344CB8AC3E}">
        <p14:creationId xmlns:p14="http://schemas.microsoft.com/office/powerpoint/2010/main" val="3161957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dirty="0"/>
              <a:t>I think that plans for</a:t>
            </a:r>
            <a:r>
              <a:rPr lang="en-CA" u="sng" baseline="0" dirty="0"/>
              <a:t> future are not quite as important in applications for promotion to Professor – ??</a:t>
            </a:r>
          </a:p>
          <a:p>
            <a:r>
              <a:rPr lang="en-CA" u="sng" baseline="0" dirty="0"/>
              <a:t>Should be emphasis on achievements and recognition - ?? </a:t>
            </a:r>
            <a:endParaRPr lang="en-CA" u="sng" dirty="0"/>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41</a:t>
            </a:fld>
            <a:endParaRPr lang="en-US"/>
          </a:p>
        </p:txBody>
      </p:sp>
    </p:spTree>
    <p:extLst>
      <p:ext uri="{BB962C8B-B14F-4D97-AF65-F5344CB8AC3E}">
        <p14:creationId xmlns:p14="http://schemas.microsoft.com/office/powerpoint/2010/main" val="1303332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64816" y="4724958"/>
            <a:ext cx="6187740" cy="4476274"/>
          </a:xfrm>
        </p:spPr>
        <p:txBody>
          <a:bodyPr/>
          <a:lstStyle/>
          <a:p>
            <a:pPr>
              <a:spcBef>
                <a:spcPts val="0"/>
              </a:spcBef>
            </a:pPr>
            <a:r>
              <a:rPr lang="en-CA" b="1" dirty="0">
                <a:latin typeface="Times New Roman" panose="02020603050405020304" pitchFamily="18" charset="0"/>
                <a:cs typeface="Times New Roman" panose="02020603050405020304" pitchFamily="18" charset="0"/>
              </a:rPr>
              <a:t>Teaching statement – pedagogy</a:t>
            </a:r>
          </a:p>
          <a:p>
            <a:pPr>
              <a:spcBef>
                <a:spcPts val="0"/>
              </a:spcBef>
            </a:pPr>
            <a:endParaRPr lang="en-CA" b="1" dirty="0">
              <a:latin typeface="Times New Roman" panose="02020603050405020304" pitchFamily="18" charset="0"/>
              <a:cs typeface="Times New Roman" panose="02020603050405020304" pitchFamily="18" charset="0"/>
            </a:endParaRPr>
          </a:p>
          <a:p>
            <a:pPr>
              <a:spcBef>
                <a:spcPts val="0"/>
              </a:spcBef>
            </a:pPr>
            <a:r>
              <a:rPr lang="en-US" dirty="0">
                <a:solidFill>
                  <a:schemeClr val="tx1"/>
                </a:solidFill>
                <a:latin typeface="Times New Roman" panose="02020603050405020304" pitchFamily="18" charset="0"/>
                <a:cs typeface="Times New Roman" panose="02020603050405020304" pitchFamily="18" charset="0"/>
              </a:rPr>
              <a:t>Very </a:t>
            </a:r>
            <a:r>
              <a:rPr lang="en-US" i="0" dirty="0">
                <a:solidFill>
                  <a:schemeClr val="tx1"/>
                </a:solidFill>
                <a:latin typeface="Times New Roman" panose="02020603050405020304" pitchFamily="18" charset="0"/>
                <a:cs typeface="Times New Roman" panose="02020603050405020304" pitchFamily="18" charset="0"/>
              </a:rPr>
              <a:t>important to indicate your teaching style, goals and overall commitment to student learning</a:t>
            </a:r>
          </a:p>
          <a:p>
            <a:pPr>
              <a:spcBef>
                <a:spcPts val="0"/>
              </a:spcBef>
            </a:pPr>
            <a:r>
              <a:rPr lang="en-US" i="0" dirty="0">
                <a:solidFill>
                  <a:schemeClr val="tx1"/>
                </a:solidFill>
                <a:latin typeface="Times New Roman" panose="02020603050405020304" pitchFamily="18" charset="0"/>
                <a:cs typeface="Times New Roman" panose="02020603050405020304" pitchFamily="18" charset="0"/>
              </a:rPr>
              <a:t>Especially if you have experimented with different styles or</a:t>
            </a:r>
            <a:r>
              <a:rPr lang="en-US" i="0" baseline="0" dirty="0">
                <a:solidFill>
                  <a:schemeClr val="tx1"/>
                </a:solidFill>
                <a:latin typeface="Times New Roman" panose="02020603050405020304" pitchFamily="18" charset="0"/>
                <a:cs typeface="Times New Roman" panose="02020603050405020304" pitchFamily="18" charset="0"/>
              </a:rPr>
              <a:t> approaches.</a:t>
            </a:r>
            <a:endParaRPr lang="en-US" i="0" dirty="0">
              <a:solidFill>
                <a:schemeClr val="tx1"/>
              </a:solidFill>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This is listed as optional – but is really essential!!!</a:t>
            </a:r>
          </a:p>
          <a:p>
            <a:pPr marL="174964" indent="-174964">
              <a:spcBef>
                <a:spcPts val="0"/>
              </a:spcBef>
              <a:buFont typeface="Arial" panose="020B0604020202020204" pitchFamily="34" charset="0"/>
              <a:buChar char="•"/>
            </a:pPr>
            <a:r>
              <a:rPr lang="en-US" dirty="0" err="1">
                <a:latin typeface="Times New Roman" panose="02020603050405020304" pitchFamily="18" charset="0"/>
                <a:cs typeface="Times New Roman" panose="02020603050405020304" pitchFamily="18" charset="0"/>
              </a:rPr>
              <a:t>Vp</a:t>
            </a:r>
            <a:r>
              <a:rPr lang="en-US" dirty="0">
                <a:latin typeface="Times New Roman" panose="02020603050405020304" pitchFamily="18" charset="0"/>
                <a:cs typeface="Times New Roman" panose="02020603050405020304" pitchFamily="18" charset="0"/>
              </a:rPr>
              <a:t> of teaching</a:t>
            </a:r>
            <a:r>
              <a:rPr lang="en-US" baseline="0" dirty="0">
                <a:latin typeface="Times New Roman" panose="02020603050405020304" pitchFamily="18" charset="0"/>
                <a:cs typeface="Times New Roman" panose="02020603050405020304" pitchFamily="18" charset="0"/>
              </a:rPr>
              <a:t> – always comments on it or its absence</a:t>
            </a:r>
            <a:endParaRPr lang="en-US" dirty="0">
              <a:latin typeface="Times New Roman" panose="02020603050405020304" pitchFamily="18" charset="0"/>
              <a:cs typeface="Times New Roman" panose="02020603050405020304" pitchFamily="18" charset="0"/>
            </a:endParaRPr>
          </a:p>
          <a:p>
            <a:pPr>
              <a:spcBef>
                <a:spcPts val="0"/>
              </a:spcBef>
            </a:pPr>
            <a:endParaRPr lang="en-CA" dirty="0">
              <a:latin typeface="Times New Roman" panose="02020603050405020304" pitchFamily="18" charset="0"/>
              <a:cs typeface="Times New Roman" panose="02020603050405020304" pitchFamily="18" charset="0"/>
            </a:endParaRPr>
          </a:p>
          <a:p>
            <a:pPr>
              <a:spcBef>
                <a:spcPts val="0"/>
              </a:spcBef>
            </a:pPr>
            <a:r>
              <a:rPr lang="en-CA" b="1" dirty="0">
                <a:latin typeface="Times New Roman" panose="02020603050405020304" pitchFamily="18" charset="0"/>
                <a:cs typeface="Times New Roman" panose="02020603050405020304" pitchFamily="18" charset="0"/>
              </a:rPr>
              <a:t>Teaching</a:t>
            </a:r>
            <a:r>
              <a:rPr lang="en-CA" b="1" baseline="0" dirty="0">
                <a:latin typeface="Times New Roman" panose="02020603050405020304" pitchFamily="18" charset="0"/>
                <a:cs typeface="Times New Roman" panose="02020603050405020304" pitchFamily="18" charset="0"/>
              </a:rPr>
              <a:t> Record </a:t>
            </a:r>
          </a:p>
          <a:p>
            <a:pPr>
              <a:spcBef>
                <a:spcPts val="0"/>
              </a:spcBef>
            </a:pPr>
            <a:r>
              <a:rPr lang="en-CA" baseline="0" dirty="0">
                <a:latin typeface="Times New Roman" panose="02020603050405020304" pitchFamily="18" charset="0"/>
                <a:cs typeface="Times New Roman" panose="02020603050405020304" pitchFamily="18" charset="0"/>
              </a:rPr>
              <a:t>Show what you have done</a:t>
            </a:r>
          </a:p>
          <a:p>
            <a:pPr marL="174964" indent="-174964">
              <a:spcBef>
                <a:spcPts val="0"/>
              </a:spcBef>
              <a:buFont typeface="Arial" panose="020B0604020202020204" pitchFamily="34" charset="0"/>
              <a:buChar char="•"/>
            </a:pPr>
            <a:r>
              <a:rPr lang="en-CA" baseline="0" dirty="0">
                <a:latin typeface="Times New Roman" panose="02020603050405020304" pitchFamily="18" charset="0"/>
                <a:cs typeface="Times New Roman" panose="02020603050405020304" pitchFamily="18" charset="0"/>
              </a:rPr>
              <a:t>Courses taught </a:t>
            </a:r>
          </a:p>
          <a:p>
            <a:pPr marL="174964" indent="-174964">
              <a:spcBef>
                <a:spcPts val="0"/>
              </a:spcBef>
              <a:buFont typeface="Arial" panose="020B0604020202020204" pitchFamily="34" charset="0"/>
              <a:buChar char="•"/>
            </a:pPr>
            <a:r>
              <a:rPr lang="en-CA" baseline="0" dirty="0">
                <a:latin typeface="Times New Roman" panose="02020603050405020304" pitchFamily="18" charset="0"/>
                <a:cs typeface="Times New Roman" panose="02020603050405020304" pitchFamily="18" charset="0"/>
              </a:rPr>
              <a:t>Course development</a:t>
            </a:r>
          </a:p>
          <a:p>
            <a:pPr marL="174964" indent="-174964">
              <a:spcBef>
                <a:spcPts val="0"/>
              </a:spcBef>
              <a:buFont typeface="Arial" panose="020B0604020202020204" pitchFamily="34" charset="0"/>
              <a:buChar char="•"/>
            </a:pPr>
            <a:r>
              <a:rPr lang="en-CA" baseline="0" dirty="0">
                <a:latin typeface="Times New Roman" panose="02020603050405020304" pitchFamily="18" charset="0"/>
                <a:cs typeface="Times New Roman" panose="02020603050405020304" pitchFamily="18" charset="0"/>
              </a:rPr>
              <a:t>Contributions to program development</a:t>
            </a:r>
          </a:p>
          <a:p>
            <a:pPr marL="174964" indent="-174964">
              <a:spcBef>
                <a:spcPts val="0"/>
              </a:spcBef>
              <a:buFont typeface="Arial" panose="020B0604020202020204" pitchFamily="34" charset="0"/>
              <a:buChar char="•"/>
            </a:pPr>
            <a:endParaRPr lang="en-CA" baseline="0" dirty="0">
              <a:latin typeface="Times New Roman" panose="02020603050405020304" pitchFamily="18" charset="0"/>
              <a:cs typeface="Times New Roman" panose="02020603050405020304" pitchFamily="18" charset="0"/>
            </a:endParaRPr>
          </a:p>
          <a:p>
            <a:pPr>
              <a:spcBef>
                <a:spcPts val="0"/>
              </a:spcBef>
            </a:pPr>
            <a:r>
              <a:rPr lang="en-CA" b="1" baseline="0" dirty="0">
                <a:latin typeface="Times New Roman" panose="02020603050405020304" pitchFamily="18" charset="0"/>
                <a:cs typeface="Times New Roman" panose="02020603050405020304" pitchFamily="18" charset="0"/>
              </a:rPr>
              <a:t>Summery of Teaching Evaluations:</a:t>
            </a:r>
          </a:p>
          <a:p>
            <a:pPr>
              <a:spcBef>
                <a:spcPts val="0"/>
              </a:spcBef>
            </a:pPr>
            <a:r>
              <a:rPr lang="en-CA" baseline="0" dirty="0">
                <a:latin typeface="Times New Roman" panose="02020603050405020304" pitchFamily="18" charset="0"/>
                <a:cs typeface="Times New Roman" panose="02020603050405020304" pitchFamily="18" charset="0"/>
              </a:rPr>
              <a:t>Very important to comment on your evaluations;</a:t>
            </a:r>
          </a:p>
          <a:p>
            <a:pPr marL="174964" indent="-174964">
              <a:spcBef>
                <a:spcPts val="0"/>
              </a:spcBef>
              <a:buFont typeface="Arial" panose="020B0604020202020204" pitchFamily="34" charset="0"/>
              <a:buChar char="•"/>
            </a:pPr>
            <a:r>
              <a:rPr lang="en-CA" baseline="0" dirty="0">
                <a:latin typeface="Times New Roman" panose="02020603050405020304" pitchFamily="18" charset="0"/>
                <a:cs typeface="Times New Roman" panose="02020603050405020304" pitchFamily="18" charset="0"/>
              </a:rPr>
              <a:t>Show trend over time (if it is upward)</a:t>
            </a:r>
          </a:p>
          <a:p>
            <a:pPr marL="174964" indent="-174964">
              <a:spcBef>
                <a:spcPts val="0"/>
              </a:spcBef>
              <a:buFont typeface="Arial" panose="020B0604020202020204" pitchFamily="34" charset="0"/>
              <a:buChar char="•"/>
            </a:pPr>
            <a:r>
              <a:rPr lang="en-CA" baseline="0" dirty="0">
                <a:latin typeface="Times New Roman" panose="02020603050405020304" pitchFamily="18" charset="0"/>
                <a:cs typeface="Times New Roman" panose="02020603050405020304" pitchFamily="18" charset="0"/>
              </a:rPr>
              <a:t>Show by course </a:t>
            </a:r>
          </a:p>
          <a:p>
            <a:pPr marL="641534" lvl="1" indent="-174964">
              <a:spcBef>
                <a:spcPts val="0"/>
              </a:spcBef>
              <a:buFont typeface="Arial" panose="020B0604020202020204" pitchFamily="34" charset="0"/>
              <a:buChar char="•"/>
            </a:pPr>
            <a:r>
              <a:rPr lang="en-CA" baseline="0" dirty="0">
                <a:latin typeface="Times New Roman" panose="02020603050405020304" pitchFamily="18" charset="0"/>
                <a:cs typeface="Times New Roman" panose="02020603050405020304" pitchFamily="18" charset="0"/>
              </a:rPr>
              <a:t>To highlight some courses have better </a:t>
            </a:r>
          </a:p>
          <a:p>
            <a:pPr marL="641534" lvl="1" indent="-174964">
              <a:spcBef>
                <a:spcPts val="0"/>
              </a:spcBef>
              <a:buFont typeface="Arial" panose="020B0604020202020204" pitchFamily="34" charset="0"/>
              <a:buChar char="•"/>
            </a:pPr>
            <a:endParaRPr lang="en-CA" baseline="0" dirty="0">
              <a:latin typeface="Times New Roman" panose="02020603050405020304" pitchFamily="18" charset="0"/>
              <a:cs typeface="Times New Roman" panose="02020603050405020304" pitchFamily="18" charset="0"/>
            </a:endParaRPr>
          </a:p>
          <a:p>
            <a:pPr>
              <a:spcBef>
                <a:spcPts val="0"/>
              </a:spcBef>
            </a:pPr>
            <a:r>
              <a:rPr lang="en-CA" b="1" baseline="0" dirty="0">
                <a:latin typeface="Times New Roman" panose="02020603050405020304" pitchFamily="18" charset="0"/>
                <a:cs typeface="Times New Roman" panose="02020603050405020304" pitchFamily="18" charset="0"/>
              </a:rPr>
              <a:t>List of teaching awards</a:t>
            </a:r>
          </a:p>
          <a:p>
            <a:pPr marL="174964" indent="-174964">
              <a:spcBef>
                <a:spcPts val="0"/>
              </a:spcBef>
              <a:buFont typeface="Arial" panose="020B0604020202020204" pitchFamily="34" charset="0"/>
              <a:buChar char="•"/>
            </a:pPr>
            <a:r>
              <a:rPr lang="en-CA" b="0" baseline="0" dirty="0">
                <a:latin typeface="Times New Roman" panose="02020603050405020304" pitchFamily="18" charset="0"/>
                <a:cs typeface="Times New Roman" panose="02020603050405020304" pitchFamily="18" charset="0"/>
              </a:rPr>
              <a:t>Nominated or awarded, inside or outside of University</a:t>
            </a:r>
            <a:endParaRPr lang="en-CA" b="0" dirty="0">
              <a:latin typeface="Times New Roman" panose="02020603050405020304" pitchFamily="18" charset="0"/>
              <a:cs typeface="Times New Roman" panose="02020603050405020304" pitchFamily="18" charset="0"/>
            </a:endParaRPr>
          </a:p>
          <a:p>
            <a:pPr>
              <a:spcBef>
                <a:spcPts val="0"/>
              </a:spcBef>
            </a:pPr>
            <a:r>
              <a:rPr lang="en-CA" b="1" dirty="0">
                <a:latin typeface="Times New Roman" panose="02020603050405020304" pitchFamily="18" charset="0"/>
                <a:cs typeface="Times New Roman" panose="02020603050405020304" pitchFamily="18" charset="0"/>
              </a:rPr>
              <a:t>List of student projects:</a:t>
            </a:r>
          </a:p>
          <a:p>
            <a:pPr>
              <a:spcBef>
                <a:spcPts val="0"/>
              </a:spcBef>
            </a:pPr>
            <a:endParaRPr lang="en-CA"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45</a:t>
            </a:fld>
            <a:endParaRPr lang="en-US"/>
          </a:p>
        </p:txBody>
      </p:sp>
    </p:spTree>
    <p:extLst>
      <p:ext uri="{BB962C8B-B14F-4D97-AF65-F5344CB8AC3E}">
        <p14:creationId xmlns:p14="http://schemas.microsoft.com/office/powerpoint/2010/main" val="1048841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15.5.4 The Senate Promotion and Tenure Committee shall request from the Member any further information it deems necessary to make a recommendation. The Member shall be invited to appear before the Committee or, if the Member prefers, they shall be allowed to make written submissions to the Committee for the purpose of presenting any further information, oral and/or written, they deem appropriate. In the event any negative information is presented to the Committee, the Member shall be provided with such information in writing and shall be provided (prior to any vote being taken by the Committee) with a reasonable opportunity of responding to such negative information. In appearing before the Committee, the Member shall have the right to be accompanied by a representative of their choice.</a:t>
            </a:r>
          </a:p>
          <a:p>
            <a:endParaRPr lang="en-CA" dirty="0"/>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49</a:t>
            </a:fld>
            <a:endParaRPr lang="en-US"/>
          </a:p>
        </p:txBody>
      </p:sp>
    </p:spTree>
    <p:extLst>
      <p:ext uri="{BB962C8B-B14F-4D97-AF65-F5344CB8AC3E}">
        <p14:creationId xmlns:p14="http://schemas.microsoft.com/office/powerpoint/2010/main" val="2836311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Stage 2 – SPAT recommendation</a:t>
            </a:r>
          </a:p>
          <a:p>
            <a:pPr eaLnBrk="1" hangingPunct="1">
              <a:buFont typeface="Arial" pitchFamily="34" charset="0"/>
              <a:buChar char="•"/>
            </a:pPr>
            <a:r>
              <a:rPr lang="en-US" dirty="0"/>
              <a:t>Your chair will be present  at SPAT to present TPC’s report and answer questions when SPAT considers your application.</a:t>
            </a:r>
          </a:p>
          <a:p>
            <a:pPr lvl="1" eaLnBrk="1" hangingPunct="1">
              <a:buFont typeface="Arial" pitchFamily="34" charset="0"/>
              <a:buChar char="•"/>
            </a:pPr>
            <a:r>
              <a:rPr lang="en-US" dirty="0"/>
              <a:t>The chair is not present for the vote, and does not know the result at this stage</a:t>
            </a:r>
          </a:p>
          <a:p>
            <a:pPr eaLnBrk="1" hangingPunct="1">
              <a:buFont typeface="Arial" pitchFamily="34" charset="0"/>
              <a:buChar char="•"/>
            </a:pPr>
            <a:r>
              <a:rPr lang="en-US" dirty="0"/>
              <a:t>SPAT may request additional information from you (15.5.4).</a:t>
            </a:r>
          </a:p>
          <a:p>
            <a:pPr eaLnBrk="1" hangingPunct="1">
              <a:buFont typeface="Arial" pitchFamily="34" charset="0"/>
              <a:buChar char="•"/>
            </a:pPr>
            <a:r>
              <a:rPr lang="en-US" dirty="0"/>
              <a:t>You will receive an invitation from SPAT to appear (or provide a written submission) to present any further information that you think is important for the committee to hear (15.5.4). You would only appear if there were negative votes or a serious problem with the TPC report. Otherwise decline this invitation. If you do attend you can be accompanied by a WLUFA representative</a:t>
            </a:r>
          </a:p>
          <a:p>
            <a:pPr eaLnBrk="1" hangingPunct="1">
              <a:buFont typeface="Arial" pitchFamily="34" charset="0"/>
              <a:buChar char="•"/>
            </a:pPr>
            <a:r>
              <a:rPr lang="en-US" dirty="0"/>
              <a:t>You are to be notified and have a chance to respond if any negative  information comes up at this stage as well (15.5.4)</a:t>
            </a:r>
          </a:p>
          <a:p>
            <a:pPr eaLnBrk="1" hangingPunct="1">
              <a:buFont typeface="Arial" pitchFamily="34" charset="0"/>
              <a:buChar char="•"/>
            </a:pPr>
            <a:r>
              <a:rPr lang="en-US" dirty="0"/>
              <a:t>SPAT makes its recommendation to the President and forwards this along with the file and the report from your TPC.</a:t>
            </a:r>
          </a:p>
          <a:p>
            <a:pPr eaLnBrk="1" hangingPunct="1">
              <a:buFont typeface="Arial" pitchFamily="34" charset="0"/>
              <a:buChar char="•"/>
            </a:pPr>
            <a:r>
              <a:rPr lang="en-US" dirty="0"/>
              <a:t>You, your Chair, and your Dean are informed of SPAT’s recommendation, the vote count, and reasons for the recommendation by Nov 15. </a:t>
            </a:r>
          </a:p>
          <a:p>
            <a:pPr eaLnBrk="1" hangingPunct="1">
              <a:buFont typeface="Arial" pitchFamily="34" charset="0"/>
              <a:buChar char="•"/>
            </a:pPr>
            <a:r>
              <a:rPr lang="en-US" dirty="0"/>
              <a:t>If the recommendation is negative contact WLUFA.  </a:t>
            </a:r>
          </a:p>
          <a:p>
            <a:pPr eaLnBrk="1" hangingPunct="1">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51</a:t>
            </a:fld>
            <a:endParaRPr lang="en-US"/>
          </a:p>
        </p:txBody>
      </p:sp>
    </p:spTree>
    <p:extLst>
      <p:ext uri="{BB962C8B-B14F-4D97-AF65-F5344CB8AC3E}">
        <p14:creationId xmlns:p14="http://schemas.microsoft.com/office/powerpoint/2010/main" val="165456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Stage 3 – President and Board Decision</a:t>
            </a:r>
          </a:p>
          <a:p>
            <a:pPr eaLnBrk="1" hangingPunct="1">
              <a:buFont typeface="Arial" pitchFamily="34" charset="0"/>
              <a:buChar char="•"/>
            </a:pPr>
            <a:r>
              <a:rPr lang="en-US" b="1" dirty="0">
                <a:solidFill>
                  <a:srgbClr val="FF0000"/>
                </a:solidFill>
                <a:highlight>
                  <a:srgbClr val="FFFF00"/>
                </a:highlight>
              </a:rPr>
              <a:t>SMP – President must consider BOTH recommendations (from TPC and from SPAT) – one does not supersede the other!</a:t>
            </a:r>
          </a:p>
          <a:p>
            <a:pPr eaLnBrk="1" hangingPunct="1">
              <a:buFont typeface="Arial" pitchFamily="34" charset="0"/>
              <a:buChar char="•"/>
            </a:pPr>
            <a:r>
              <a:rPr lang="en-US" dirty="0"/>
              <a:t>The President makes her/his recommendation to the Board and you receive a copy. At this stage the decision is subject to the grievance procedure (15.6.3) </a:t>
            </a:r>
          </a:p>
          <a:p>
            <a:pPr eaLnBrk="1" hangingPunct="1">
              <a:buFont typeface="Arial" pitchFamily="34" charset="0"/>
              <a:buChar char="•"/>
            </a:pPr>
            <a:r>
              <a:rPr lang="en-US" dirty="0"/>
              <a:t>While the decision in reality is made by the President, the recommendation still has to go through the board.</a:t>
            </a:r>
          </a:p>
          <a:p>
            <a:pPr eaLnBrk="1" hangingPunct="1">
              <a:buFont typeface="Arial" pitchFamily="34" charset="0"/>
              <a:buChar char="•"/>
            </a:pPr>
            <a:r>
              <a:rPr lang="en-US" dirty="0"/>
              <a:t>Final letter of notification comes after the Board’s decision (no later than December 15</a:t>
            </a:r>
            <a:r>
              <a:rPr lang="en-US" baseline="30000" dirty="0"/>
              <a:t>th</a:t>
            </a:r>
            <a:r>
              <a:rPr lang="en-US" dirty="0"/>
              <a:t>). </a:t>
            </a:r>
          </a:p>
          <a:p>
            <a:pPr lvl="1" eaLnBrk="1" hangingPunct="1">
              <a:buFont typeface="Arial" pitchFamily="34" charset="0"/>
              <a:buChar char="•"/>
            </a:pPr>
            <a:r>
              <a:rPr lang="en-US" u="sng" dirty="0"/>
              <a:t>Your work is likely to be described as “satisfactory” in your letter when you are granted tenure. This just reflects the fact that “satisfactory” is a term/category used in the CA.</a:t>
            </a:r>
          </a:p>
          <a:p>
            <a:pPr lvl="1" eaLnBrk="1" hangingPunct="1"/>
            <a:endParaRPr lang="en-US" dirty="0"/>
          </a:p>
          <a:p>
            <a:endParaRPr lang="en-US" dirty="0"/>
          </a:p>
        </p:txBody>
      </p:sp>
      <p:sp>
        <p:nvSpPr>
          <p:cNvPr id="4" name="Slide Number Placeholder 3"/>
          <p:cNvSpPr>
            <a:spLocks noGrp="1"/>
          </p:cNvSpPr>
          <p:nvPr>
            <p:ph type="sldNum" sz="quarter" idx="10"/>
          </p:nvPr>
        </p:nvSpPr>
        <p:spPr/>
        <p:txBody>
          <a:bodyPr/>
          <a:lstStyle/>
          <a:p>
            <a:pPr>
              <a:defRPr/>
            </a:pPr>
            <a:fld id="{20D8ABDE-4368-4883-B8DB-ED75A147B4E0}" type="slidenum">
              <a:rPr lang="en-US" smtClean="0"/>
              <a:pPr>
                <a:defRPr/>
              </a:pPr>
              <a:t>53</a:t>
            </a:fld>
            <a:endParaRPr lang="en-US"/>
          </a:p>
        </p:txBody>
      </p:sp>
    </p:spTree>
    <p:extLst>
      <p:ext uri="{BB962C8B-B14F-4D97-AF65-F5344CB8AC3E}">
        <p14:creationId xmlns:p14="http://schemas.microsoft.com/office/powerpoint/2010/main" val="3200270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a:latin typeface="Times New Roman"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a:latin typeface="Times New Roman"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p>
            </p:txBody>
          </p:sp>
        </p:grpSp>
      </p:grpSp>
      <p:sp>
        <p:nvSpPr>
          <p:cNvPr id="58379"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5838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p:txBody>
          <a:bodyPr/>
          <a:lstStyle>
            <a:lvl1pPr>
              <a:defRPr/>
            </a:lvl1pPr>
          </a:lstStyle>
          <a:p>
            <a:pPr>
              <a:defRPr/>
            </a:pPr>
            <a:fld id="{11E363B1-04D3-4F04-8028-6BA0EB742A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B80DE6E4-8C80-434C-B900-6BF0D0967BB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506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2BFE2F1-EE1C-48BD-A1C5-159C964A3E58}" type="slidenum">
              <a:rPr lang="en-US"/>
              <a:pPr>
                <a:defRPr/>
              </a:pPr>
              <a:t>‹#›</a:t>
            </a:fld>
            <a:endParaRPr lang="en-US"/>
          </a:p>
        </p:txBody>
      </p:sp>
    </p:spTree>
    <p:extLst>
      <p:ext uri="{BB962C8B-B14F-4D97-AF65-F5344CB8AC3E}">
        <p14:creationId xmlns:p14="http://schemas.microsoft.com/office/powerpoint/2010/main" val="3222255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AEEC81-6533-40A2-94BF-D668002B635E}" type="slidenum">
              <a:rPr lang="en-US"/>
              <a:pPr>
                <a:defRPr/>
              </a:pPr>
              <a:t>‹#›</a:t>
            </a:fld>
            <a:endParaRPr lang="en-US"/>
          </a:p>
        </p:txBody>
      </p:sp>
    </p:spTree>
    <p:extLst>
      <p:ext uri="{BB962C8B-B14F-4D97-AF65-F5344CB8AC3E}">
        <p14:creationId xmlns:p14="http://schemas.microsoft.com/office/powerpoint/2010/main" val="3535261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l="-34000" r="-34000"/>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57347"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charset="0"/>
              </a:endParaRPr>
            </a:p>
          </p:txBody>
        </p:sp>
        <p:grpSp>
          <p:nvGrpSpPr>
            <p:cNvPr id="1034" name="Group 4"/>
            <p:cNvGrpSpPr>
              <a:grpSpLocks/>
            </p:cNvGrpSpPr>
            <p:nvPr/>
          </p:nvGrpSpPr>
          <p:grpSpPr bwMode="auto">
            <a:xfrm>
              <a:off x="240" y="893"/>
              <a:ext cx="5232" cy="115"/>
              <a:chOff x="240" y="893"/>
              <a:chExt cx="5232" cy="115"/>
            </a:xfrm>
          </p:grpSpPr>
          <p:sp>
            <p:nvSpPr>
              <p:cNvPr id="57349"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charset="0"/>
                </a:endParaRPr>
              </a:p>
            </p:txBody>
          </p:sp>
          <p:sp>
            <p:nvSpPr>
              <p:cNvPr id="57350"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7353"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p>
        </p:txBody>
      </p:sp>
      <p:sp>
        <p:nvSpPr>
          <p:cNvPr id="57354"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57355"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4F30C52D-AEE3-4E18-AEFB-0E415D599B5F}" type="slidenum">
              <a:rPr lang="en-US"/>
              <a:pPr>
                <a:defRPr/>
              </a:pPr>
              <a:t>‹#›</a:t>
            </a:fld>
            <a:endParaRPr lang="en-US"/>
          </a:p>
        </p:txBody>
      </p:sp>
      <p:sp>
        <p:nvSpPr>
          <p:cNvPr id="57356"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93" r:id="rId1"/>
    <p:sldLayoutId id="2147483783" r:id="rId2"/>
    <p:sldLayoutId id="2147483786" r:id="rId3"/>
    <p:sldLayoutId id="2147483787" r:id="rId4"/>
    <p:sldLayoutId id="2147483788" r:id="rId5"/>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charset="0"/>
        </a:defRPr>
      </a:lvl2pPr>
      <a:lvl3pPr algn="l" rtl="0" eaLnBrk="0" fontAlgn="base" hangingPunct="0">
        <a:spcBef>
          <a:spcPct val="0"/>
        </a:spcBef>
        <a:spcAft>
          <a:spcPct val="0"/>
        </a:spcAft>
        <a:defRPr sz="4200">
          <a:solidFill>
            <a:schemeClr val="tx2"/>
          </a:solidFill>
          <a:latin typeface="Times New Roman" charset="0"/>
        </a:defRPr>
      </a:lvl3pPr>
      <a:lvl4pPr algn="l" rtl="0" eaLnBrk="0" fontAlgn="base" hangingPunct="0">
        <a:spcBef>
          <a:spcPct val="0"/>
        </a:spcBef>
        <a:spcAft>
          <a:spcPct val="0"/>
        </a:spcAft>
        <a:defRPr sz="4200">
          <a:solidFill>
            <a:schemeClr val="tx2"/>
          </a:solidFill>
          <a:latin typeface="Times New Roman" charset="0"/>
        </a:defRPr>
      </a:lvl4pPr>
      <a:lvl5pPr algn="l" rtl="0" eaLnBrk="0" fontAlgn="base" hangingPunct="0">
        <a:spcBef>
          <a:spcPct val="0"/>
        </a:spcBef>
        <a:spcAft>
          <a:spcPct val="0"/>
        </a:spcAft>
        <a:defRPr sz="4200">
          <a:solidFill>
            <a:schemeClr val="tx2"/>
          </a:solidFill>
          <a:latin typeface="Times New Roman" charset="0"/>
        </a:defRPr>
      </a:lvl5pPr>
      <a:lvl6pPr marL="457200" algn="l" rtl="0" fontAlgn="base">
        <a:spcBef>
          <a:spcPct val="0"/>
        </a:spcBef>
        <a:spcAft>
          <a:spcPct val="0"/>
        </a:spcAft>
        <a:defRPr sz="4200">
          <a:solidFill>
            <a:schemeClr val="tx2"/>
          </a:solidFill>
          <a:latin typeface="Times New Roman" charset="0"/>
        </a:defRPr>
      </a:lvl6pPr>
      <a:lvl7pPr marL="914400" algn="l" rtl="0" fontAlgn="base">
        <a:spcBef>
          <a:spcPct val="0"/>
        </a:spcBef>
        <a:spcAft>
          <a:spcPct val="0"/>
        </a:spcAft>
        <a:defRPr sz="4200">
          <a:solidFill>
            <a:schemeClr val="tx2"/>
          </a:solidFill>
          <a:latin typeface="Times New Roman" charset="0"/>
        </a:defRPr>
      </a:lvl7pPr>
      <a:lvl8pPr marL="1371600" algn="l" rtl="0" fontAlgn="base">
        <a:spcBef>
          <a:spcPct val="0"/>
        </a:spcBef>
        <a:spcAft>
          <a:spcPct val="0"/>
        </a:spcAft>
        <a:defRPr sz="4200">
          <a:solidFill>
            <a:schemeClr val="tx2"/>
          </a:solidFill>
          <a:latin typeface="Times New Roman" charset="0"/>
        </a:defRPr>
      </a:lvl8pPr>
      <a:lvl9pPr marL="1828800" algn="l" rtl="0" fontAlgn="base">
        <a:spcBef>
          <a:spcPct val="0"/>
        </a:spcBef>
        <a:spcAft>
          <a:spcPct val="0"/>
        </a:spcAft>
        <a:defRPr sz="42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lauriercloud.sharepoint.com/:w:/r/sites/human-resources/employee-relations/faculty-relations/_layouts/15/Doc.aspx?sourcedoc=%7BC893BF37-9C73-48FC-A777-88B083005018%7D&amp;file=teaching-dossier-template.docx&amp;action=default&amp;mobileredirect=true"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lauriercloud.sharepoint.com/:w:/r/sites/human-resources/employee-relations/faculty-relations/_layouts/15/Doc.aspx?sourcedoc=%7BC893BF37-9C73-48FC-A777-88B083005018%7D&amp;file=teaching-dossier-template.docx&amp;action=default&amp;mobileredirect=true"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wlufa.ca/wp-content/uploads/2023/09/FT_Collective_Agreement_2023_2026.pdf"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057400" y="1628800"/>
            <a:ext cx="6629400" cy="1724000"/>
          </a:xfrm>
        </p:spPr>
        <p:txBody>
          <a:bodyPr/>
          <a:lstStyle/>
          <a:p>
            <a:pPr eaLnBrk="1" hangingPunct="1"/>
            <a:r>
              <a:rPr lang="en-US" sz="4000" dirty="0"/>
              <a:t>Full Professor Workshop</a:t>
            </a:r>
            <a:br>
              <a:rPr lang="en-US" sz="4000" dirty="0"/>
            </a:br>
            <a:r>
              <a:rPr lang="en-US" sz="4000" dirty="0"/>
              <a:t>May 2026</a:t>
            </a:r>
          </a:p>
        </p:txBody>
      </p:sp>
      <p:sp>
        <p:nvSpPr>
          <p:cNvPr id="3075" name="Rectangle 3"/>
          <p:cNvSpPr>
            <a:spLocks noGrp="1" noChangeArrowheads="1"/>
          </p:cNvSpPr>
          <p:nvPr>
            <p:ph type="subTitle" idx="1"/>
          </p:nvPr>
        </p:nvSpPr>
        <p:spPr>
          <a:xfrm>
            <a:off x="1259632" y="3962400"/>
            <a:ext cx="7200800" cy="1842864"/>
          </a:xfrm>
        </p:spPr>
        <p:txBody>
          <a:bodyPr/>
          <a:lstStyle/>
          <a:p>
            <a:pPr algn="l" eaLnBrk="1" hangingPunct="1"/>
            <a:r>
              <a:rPr lang="en-US" b="1" dirty="0">
                <a:solidFill>
                  <a:schemeClr val="tx2">
                    <a:lumMod val="50000"/>
                  </a:schemeClr>
                </a:solidFill>
              </a:rPr>
              <a:t>Kathie Cameron &amp; Marc Kilgour</a:t>
            </a:r>
          </a:p>
          <a:p>
            <a:pPr algn="l" eaLnBrk="1" hangingPunct="1"/>
            <a:r>
              <a:rPr lang="en-US" sz="2000" b="1" dirty="0">
                <a:solidFill>
                  <a:schemeClr val="tx2">
                    <a:lumMod val="50000"/>
                  </a:schemeClr>
                </a:solidFill>
              </a:rPr>
              <a:t>Adapted from Margaret Walton-Roberts, Laura MacDonald, and Debbie Chaves</a:t>
            </a:r>
          </a:p>
          <a:p>
            <a:pPr algn="l" eaLnBrk="1" hangingPunct="1"/>
            <a:endParaRPr lang="en-US" sz="2000" b="1" dirty="0">
              <a:solidFill>
                <a:schemeClr val="tx2">
                  <a:lumMod val="50000"/>
                </a:schemeClr>
              </a:solidFill>
            </a:endParaRPr>
          </a:p>
          <a:p>
            <a:pPr algn="l" eaLnBrk="1" hangingPunct="1"/>
            <a:endParaRPr lang="en-US" sz="2000" b="1" dirty="0">
              <a:solidFill>
                <a:schemeClr val="tx2">
                  <a:lumMod val="50000"/>
                </a:schemeClr>
              </a:solidFill>
            </a:endParaRPr>
          </a:p>
          <a:p>
            <a:pPr eaLnBrk="1" hangingPunct="1"/>
            <a:endParaRPr lang="en-US" sz="2000" dirty="0">
              <a:solidFill>
                <a:schemeClr val="tx2">
                  <a:lumMod val="50000"/>
                </a:schemeClr>
              </a:solidFill>
            </a:endParaRPr>
          </a:p>
        </p:txBody>
      </p:sp>
      <p:pic>
        <p:nvPicPr>
          <p:cNvPr id="4" name="Picture 3" descr="A close up of a logo&#10;&#10;AI-generated content may be incorrect.">
            <a:extLst>
              <a:ext uri="{FF2B5EF4-FFF2-40B4-BE49-F238E27FC236}">
                <a16:creationId xmlns:a16="http://schemas.microsoft.com/office/drawing/2014/main" id="{DBE3B38F-8742-F6EC-F06B-680584EF8E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4927" y="4752752"/>
            <a:ext cx="2665505" cy="1019164"/>
          </a:xfrm>
          <a:prstGeom prst="rect">
            <a:avLst/>
          </a:prstGeom>
        </p:spPr>
      </p:pic>
    </p:spTree>
    <p:extLst>
      <p:ext uri="{BB962C8B-B14F-4D97-AF65-F5344CB8AC3E}">
        <p14:creationId xmlns:p14="http://schemas.microsoft.com/office/powerpoint/2010/main" val="1583190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848562"/>
              </p:ext>
            </p:extLst>
          </p:nvPr>
        </p:nvGraphicFramePr>
        <p:xfrm>
          <a:off x="914400" y="1697038"/>
          <a:ext cx="8128932" cy="5147835"/>
        </p:xfrm>
        <a:graphic>
          <a:graphicData uri="http://schemas.openxmlformats.org/drawingml/2006/table">
            <a:tbl>
              <a:tblPr/>
              <a:tblGrid>
                <a:gridCol w="4837814">
                  <a:extLst>
                    <a:ext uri="{9D8B030D-6E8A-4147-A177-3AD203B41FA5}">
                      <a16:colId xmlns:a16="http://schemas.microsoft.com/office/drawing/2014/main" val="991349180"/>
                    </a:ext>
                  </a:extLst>
                </a:gridCol>
                <a:gridCol w="457845">
                  <a:extLst>
                    <a:ext uri="{9D8B030D-6E8A-4147-A177-3AD203B41FA5}">
                      <a16:colId xmlns:a16="http://schemas.microsoft.com/office/drawing/2014/main" val="1579325825"/>
                    </a:ext>
                  </a:extLst>
                </a:gridCol>
                <a:gridCol w="2833273">
                  <a:extLst>
                    <a:ext uri="{9D8B030D-6E8A-4147-A177-3AD203B41FA5}">
                      <a16:colId xmlns:a16="http://schemas.microsoft.com/office/drawing/2014/main" val="401500760"/>
                    </a:ext>
                  </a:extLst>
                </a:gridCol>
              </a:tblGrid>
              <a:tr h="274095">
                <a:tc gridSpan="3">
                  <a:txBody>
                    <a:bodyPr/>
                    <a:lstStyle/>
                    <a:p>
                      <a:r>
                        <a:rPr lang="en-US" sz="1800" b="1" dirty="0"/>
                        <a:t>Decision Process for Promotion to Professor</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145718349"/>
                  </a:ext>
                </a:extLst>
              </a:tr>
              <a:tr h="480750">
                <a:tc>
                  <a:txBody>
                    <a:bodyPr/>
                    <a:lstStyle/>
                    <a:p>
                      <a:pPr rtl="0"/>
                      <a:r>
                        <a:rPr lang="en-CA" sz="1600" b="1" dirty="0">
                          <a:solidFill>
                            <a:srgbClr val="222222"/>
                          </a:solidFill>
                          <a:effectLst/>
                        </a:rPr>
                        <a:t>Process Steps</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r>
                        <a:rPr lang="en-US" sz="1600" b="1" dirty="0">
                          <a:solidFill>
                            <a:srgbClr val="222222"/>
                          </a:solidFill>
                          <a:effectLst/>
                        </a:rPr>
                        <a:t>D</a:t>
                      </a:r>
                      <a:r>
                        <a:rPr lang="en-CA" sz="1600" b="1" dirty="0" err="1">
                          <a:solidFill>
                            <a:srgbClr val="222222"/>
                          </a:solidFill>
                          <a:effectLst/>
                        </a:rPr>
                        <a:t>eadlines</a:t>
                      </a:r>
                      <a:endParaRPr lang="en-CA" sz="1600" b="1"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94710149"/>
                  </a:ext>
                </a:extLst>
              </a:tr>
              <a:tr h="480750">
                <a:tc>
                  <a:txBody>
                    <a:bodyPr/>
                    <a:lstStyle/>
                    <a:p>
                      <a:pPr rtl="0"/>
                      <a:r>
                        <a:rPr lang="en-US" sz="1600" dirty="0">
                          <a:solidFill>
                            <a:srgbClr val="222222"/>
                          </a:solidFill>
                          <a:effectLst/>
                        </a:rPr>
                        <a:t>Member informs Chair of intent to apply</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r>
                        <a:rPr lang="en-CA" sz="1600" b="1" dirty="0">
                          <a:solidFill>
                            <a:srgbClr val="222222"/>
                          </a:solidFill>
                          <a:effectLst/>
                        </a:rPr>
                        <a:t>June 1</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26137692"/>
                  </a:ext>
                </a:extLst>
              </a:tr>
              <a:tr h="1100713">
                <a:tc>
                  <a:txBody>
                    <a:bodyPr/>
                    <a:lstStyle/>
                    <a:p>
                      <a:pPr rtl="0"/>
                      <a:r>
                        <a:rPr lang="en-US" sz="1600" dirty="0">
                          <a:solidFill>
                            <a:srgbClr val="222222"/>
                          </a:solidFill>
                          <a:effectLst/>
                        </a:rPr>
                        <a:t>Member's list of referees in accordance  with 15.4.7  (Promotion to Professor)</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r>
                        <a:rPr lang="en-CA" sz="1600" b="1" dirty="0">
                          <a:solidFill>
                            <a:srgbClr val="222222"/>
                          </a:solidFill>
                          <a:effectLst/>
                        </a:rPr>
                        <a:t>July 1</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31587239"/>
                  </a:ext>
                </a:extLst>
              </a:tr>
              <a:tr h="480750">
                <a:tc>
                  <a:txBody>
                    <a:bodyPr/>
                    <a:lstStyle/>
                    <a:p>
                      <a:pPr rtl="0"/>
                      <a:r>
                        <a:rPr lang="en-US" sz="1600" dirty="0">
                          <a:solidFill>
                            <a:srgbClr val="222222"/>
                          </a:solidFill>
                          <a:effectLst/>
                        </a:rPr>
                        <a:t>Chair confirms availability of referees</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r>
                        <a:rPr lang="en-CA" sz="1600" b="1" dirty="0">
                          <a:solidFill>
                            <a:srgbClr val="222222"/>
                          </a:solidFill>
                          <a:effectLst/>
                        </a:rPr>
                        <a:t>November 1</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05531264"/>
                  </a:ext>
                </a:extLst>
              </a:tr>
              <a:tr h="274095">
                <a:tc>
                  <a:txBody>
                    <a:bodyPr/>
                    <a:lstStyle/>
                    <a:p>
                      <a:pPr rtl="0"/>
                      <a:r>
                        <a:rPr lang="en-CA" sz="1600" dirty="0">
                          <a:solidFill>
                            <a:srgbClr val="222222"/>
                          </a:solidFill>
                          <a:effectLst/>
                        </a:rPr>
                        <a:t>Member’s application</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r>
                        <a:rPr lang="en-CA" sz="1600" b="1" dirty="0">
                          <a:solidFill>
                            <a:srgbClr val="222222"/>
                          </a:solidFill>
                          <a:effectLst/>
                        </a:rPr>
                        <a:t>November 1</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84277611"/>
                  </a:ext>
                </a:extLst>
              </a:tr>
              <a:tr h="687404">
                <a:tc>
                  <a:txBody>
                    <a:bodyPr/>
                    <a:lstStyle/>
                    <a:p>
                      <a:pPr rtl="0"/>
                      <a:r>
                        <a:rPr lang="en-US" sz="1600" dirty="0">
                          <a:solidFill>
                            <a:srgbClr val="222222"/>
                          </a:solidFill>
                          <a:effectLst/>
                        </a:rPr>
                        <a:t>Department TPC recommendation to SPAT</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r>
                        <a:rPr lang="en-CA" sz="1600" b="1" dirty="0">
                          <a:solidFill>
                            <a:srgbClr val="222222"/>
                          </a:solidFill>
                          <a:effectLst/>
                        </a:rPr>
                        <a:t>March 15</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0884730"/>
                  </a:ext>
                </a:extLst>
              </a:tr>
              <a:tr h="480750">
                <a:tc>
                  <a:txBody>
                    <a:bodyPr/>
                    <a:lstStyle/>
                    <a:p>
                      <a:pPr rtl="0"/>
                      <a:r>
                        <a:rPr lang="en-US" sz="1600" dirty="0">
                          <a:solidFill>
                            <a:srgbClr val="222222"/>
                          </a:solidFill>
                          <a:effectLst/>
                        </a:rPr>
                        <a:t>Senate Committee to applicant</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r>
                        <a:rPr lang="en-CA" sz="1600" b="1" dirty="0">
                          <a:solidFill>
                            <a:srgbClr val="222222"/>
                          </a:solidFill>
                          <a:effectLst/>
                        </a:rPr>
                        <a:t>May 15</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76291662"/>
                  </a:ext>
                </a:extLst>
              </a:tr>
              <a:tr h="480750">
                <a:tc>
                  <a:txBody>
                    <a:bodyPr/>
                    <a:lstStyle/>
                    <a:p>
                      <a:pPr rtl="0"/>
                      <a:r>
                        <a:rPr lang="en-CA" sz="1600">
                          <a:solidFill>
                            <a:srgbClr val="222222"/>
                          </a:solidFill>
                          <a:effectLst/>
                        </a:rPr>
                        <a:t>Senate Committee to President</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rtl="0"/>
                      <a:r>
                        <a:rPr lang="en-CA" sz="1600" b="1" dirty="0">
                          <a:solidFill>
                            <a:srgbClr val="222222"/>
                          </a:solidFill>
                          <a:effectLst/>
                        </a:rPr>
                        <a:t>May 15</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27584947"/>
                  </a:ext>
                </a:extLst>
              </a:tr>
              <a:tr h="274095">
                <a:tc>
                  <a:txBody>
                    <a:bodyPr/>
                    <a:lstStyle/>
                    <a:p>
                      <a:pPr rtl="0"/>
                      <a:r>
                        <a:rPr lang="en-CA" sz="1600">
                          <a:solidFill>
                            <a:srgbClr val="222222"/>
                          </a:solidFill>
                          <a:effectLst/>
                        </a:rPr>
                        <a:t>Board decision</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endParaRPr lang="en-CA" sz="1600" dirty="0">
                        <a:solidFill>
                          <a:srgbClr val="222222"/>
                        </a:solidFill>
                        <a:effectLst/>
                      </a:endParaRP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rtl="0"/>
                      <a:r>
                        <a:rPr lang="en-CA" sz="1600" b="1" dirty="0">
                          <a:solidFill>
                            <a:srgbClr val="222222"/>
                          </a:solidFill>
                          <a:effectLst/>
                        </a:rPr>
                        <a:t>June 1</a:t>
                      </a:r>
                    </a:p>
                  </a:txBody>
                  <a:tcPr marL="64657" marR="64657" marT="32328" marB="323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80050204"/>
                  </a:ext>
                </a:extLst>
              </a:tr>
            </a:tbl>
          </a:graphicData>
        </a:graphic>
      </p:graphicFrame>
      <p:sp>
        <p:nvSpPr>
          <p:cNvPr id="5" name="Rectangle 1"/>
          <p:cNvSpPr>
            <a:spLocks noChangeArrowheads="1"/>
          </p:cNvSpPr>
          <p:nvPr/>
        </p:nvSpPr>
        <p:spPr bwMode="auto">
          <a:xfrm>
            <a:off x="1662113" y="1558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78400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4000" dirty="0"/>
              <a:t>Different collective agreements, different procedures</a:t>
            </a:r>
          </a:p>
        </p:txBody>
      </p:sp>
      <p:sp>
        <p:nvSpPr>
          <p:cNvPr id="3" name="Content Placeholder 2"/>
          <p:cNvSpPr>
            <a:spLocks noGrp="1"/>
          </p:cNvSpPr>
          <p:nvPr>
            <p:ph idx="1"/>
          </p:nvPr>
        </p:nvSpPr>
        <p:spPr/>
        <p:txBody>
          <a:bodyPr/>
          <a:lstStyle/>
          <a:p>
            <a:pPr lvl="0"/>
            <a:r>
              <a:rPr lang="en-CA" sz="2400" dirty="0"/>
              <a:t>At Laurier, tenure and promotion decisions can be grieved and there are no limits to what an arbitrator can decide</a:t>
            </a:r>
          </a:p>
          <a:p>
            <a:pPr lvl="0"/>
            <a:r>
              <a:rPr lang="en-CA" sz="2400" dirty="0"/>
              <a:t>Other institutions may limit what can be grieved (e.g., procedural grounds only) or may put limits on remedies awarded by arbitrators</a:t>
            </a:r>
          </a:p>
          <a:p>
            <a:pPr lvl="0"/>
            <a:r>
              <a:rPr lang="en-CA" sz="2400" dirty="0"/>
              <a:t>Some institutions allow for appeals but not grievances </a:t>
            </a:r>
          </a:p>
        </p:txBody>
      </p:sp>
    </p:spTree>
    <p:extLst>
      <p:ext uri="{BB962C8B-B14F-4D97-AF65-F5344CB8AC3E}">
        <p14:creationId xmlns:p14="http://schemas.microsoft.com/office/powerpoint/2010/main" val="1760029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 process</a:t>
            </a:r>
            <a:endParaRPr lang="en-CA" dirty="0"/>
          </a:p>
        </p:txBody>
      </p:sp>
      <p:sp>
        <p:nvSpPr>
          <p:cNvPr id="3" name="Content Placeholder 2"/>
          <p:cNvSpPr>
            <a:spLocks noGrp="1"/>
          </p:cNvSpPr>
          <p:nvPr>
            <p:ph idx="1"/>
          </p:nvPr>
        </p:nvSpPr>
        <p:spPr/>
        <p:txBody>
          <a:bodyPr/>
          <a:lstStyle/>
          <a:p>
            <a:r>
              <a:rPr lang="en-US" sz="2400" dirty="0"/>
              <a:t>15.1.3 Decisions on the awarding … of promotions in rank to Members shall be made by the </a:t>
            </a:r>
            <a:r>
              <a:rPr lang="en-US" sz="2400" b="1" dirty="0"/>
              <a:t>Board</a:t>
            </a:r>
            <a:r>
              <a:rPr lang="en-US" sz="2400" dirty="0"/>
              <a:t> upon the recommendation of the </a:t>
            </a:r>
            <a:r>
              <a:rPr lang="en-US" sz="2400" b="1" dirty="0"/>
              <a:t>President</a:t>
            </a:r>
            <a:r>
              <a:rPr lang="en-US" sz="2400" dirty="0"/>
              <a:t> who, in making their recommendation, shall consider, among other things, the recommendations of:</a:t>
            </a:r>
          </a:p>
          <a:p>
            <a:pPr marL="400050" lvl="1" indent="0">
              <a:buNone/>
            </a:pPr>
            <a:r>
              <a:rPr lang="en-US" sz="2400" dirty="0"/>
              <a:t>(a) the </a:t>
            </a:r>
            <a:r>
              <a:rPr lang="en-US" sz="2400" b="1" dirty="0"/>
              <a:t>Tenure and Promotion Committee </a:t>
            </a:r>
            <a:r>
              <a:rPr lang="en-US" sz="2400" dirty="0"/>
              <a:t>and,</a:t>
            </a:r>
          </a:p>
          <a:p>
            <a:pPr marL="400050" lvl="1" indent="0">
              <a:buNone/>
            </a:pPr>
            <a:r>
              <a:rPr lang="en-US" sz="2400" dirty="0"/>
              <a:t>(b) the </a:t>
            </a:r>
            <a:r>
              <a:rPr lang="en-US" sz="2400" b="1" dirty="0"/>
              <a:t>Senate Promotion and Tenure Committee</a:t>
            </a:r>
            <a:r>
              <a:rPr lang="en-US" sz="2400" dirty="0"/>
              <a:t>.</a:t>
            </a:r>
            <a:endParaRPr lang="en-CA" sz="2400" dirty="0"/>
          </a:p>
        </p:txBody>
      </p:sp>
    </p:spTree>
    <p:extLst>
      <p:ext uri="{BB962C8B-B14F-4D97-AF65-F5344CB8AC3E}">
        <p14:creationId xmlns:p14="http://schemas.microsoft.com/office/powerpoint/2010/main" val="3439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Collective Agreement</a:t>
            </a:r>
            <a:endParaRPr lang="en-CA" dirty="0"/>
          </a:p>
        </p:txBody>
      </p:sp>
      <p:sp>
        <p:nvSpPr>
          <p:cNvPr id="3" name="Content Placeholder 2"/>
          <p:cNvSpPr>
            <a:spLocks noGrp="1"/>
          </p:cNvSpPr>
          <p:nvPr>
            <p:ph idx="1"/>
          </p:nvPr>
        </p:nvSpPr>
        <p:spPr/>
        <p:txBody>
          <a:bodyPr/>
          <a:lstStyle/>
          <a:p>
            <a:r>
              <a:rPr lang="en-US" sz="2400" dirty="0"/>
              <a:t>15.1.1 Promotion in rank…from </a:t>
            </a:r>
            <a:r>
              <a:rPr lang="en-US" sz="2400" b="1" dirty="0"/>
              <a:t>Associate Professor to Professor</a:t>
            </a:r>
            <a:r>
              <a:rPr lang="en-US" sz="2400" dirty="0"/>
              <a:t>, is a recognition of the </a:t>
            </a:r>
            <a:r>
              <a:rPr lang="en-US" sz="2400" b="1" dirty="0"/>
              <a:t>Member's growth and development as a teacher and scholar, and of their service to the University and the academic community</a:t>
            </a:r>
            <a:r>
              <a:rPr lang="en-US" sz="2400" dirty="0"/>
              <a:t>.</a:t>
            </a:r>
          </a:p>
          <a:p>
            <a:r>
              <a:rPr lang="en-US" sz="2400" dirty="0"/>
              <a:t>Address each pillar:</a:t>
            </a:r>
          </a:p>
          <a:p>
            <a:pPr lvl="1"/>
            <a:r>
              <a:rPr lang="en-US" sz="2200" dirty="0"/>
              <a:t>Teaching</a:t>
            </a:r>
          </a:p>
          <a:p>
            <a:pPr lvl="1"/>
            <a:r>
              <a:rPr lang="en-US" sz="2200" dirty="0"/>
              <a:t>Research</a:t>
            </a:r>
          </a:p>
          <a:p>
            <a:pPr lvl="1"/>
            <a:r>
              <a:rPr lang="en-US" sz="2200" dirty="0"/>
              <a:t>Service</a:t>
            </a:r>
            <a:endParaRPr lang="en-CA" sz="2200" dirty="0"/>
          </a:p>
        </p:txBody>
      </p:sp>
    </p:spTree>
    <p:extLst>
      <p:ext uri="{BB962C8B-B14F-4D97-AF65-F5344CB8AC3E}">
        <p14:creationId xmlns:p14="http://schemas.microsoft.com/office/powerpoint/2010/main" val="3565939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4168" y="1561041"/>
            <a:ext cx="8389345" cy="5927859"/>
          </a:xfrm>
        </p:spPr>
        <p:txBody>
          <a:bodyPr/>
          <a:lstStyle/>
          <a:p>
            <a:r>
              <a:rPr lang="en-US" dirty="0"/>
              <a:t>15.4.7 A recommendation for promotion from Associate Professor to Professor requires that a Member has demonstrated evidence of </a:t>
            </a:r>
            <a:r>
              <a:rPr lang="en-US" b="1" dirty="0"/>
              <a:t>satisfactory</a:t>
            </a:r>
            <a:r>
              <a:rPr lang="en-US" dirty="0"/>
              <a:t> performance in scholarly or creative achievements, teaching and service as listed under 15.7.2 with </a:t>
            </a:r>
            <a:r>
              <a:rPr lang="en-US" b="1" dirty="0"/>
              <a:t>substantive and recognized impact </a:t>
            </a:r>
            <a:r>
              <a:rPr lang="en-US" dirty="0"/>
              <a:t>in one or more of the three areas. </a:t>
            </a:r>
          </a:p>
        </p:txBody>
      </p:sp>
      <p:pic>
        <p:nvPicPr>
          <p:cNvPr id="4" name="Picture 3">
            <a:extLst>
              <a:ext uri="{FF2B5EF4-FFF2-40B4-BE49-F238E27FC236}">
                <a16:creationId xmlns:a16="http://schemas.microsoft.com/office/drawing/2014/main" id="{A56C9DE4-D44A-4EA8-BBC5-8A6336C84A78}"/>
              </a:ext>
            </a:extLst>
          </p:cNvPr>
          <p:cNvPicPr>
            <a:picLocks noChangeAspect="1"/>
          </p:cNvPicPr>
          <p:nvPr/>
        </p:nvPicPr>
        <p:blipFill>
          <a:blip r:embed="rId2"/>
          <a:stretch>
            <a:fillRect/>
          </a:stretch>
        </p:blipFill>
        <p:spPr>
          <a:xfrm>
            <a:off x="714898" y="357362"/>
            <a:ext cx="5340559" cy="1133954"/>
          </a:xfrm>
          <a:prstGeom prst="rect">
            <a:avLst/>
          </a:prstGeom>
        </p:spPr>
      </p:pic>
    </p:spTree>
    <p:extLst>
      <p:ext uri="{BB962C8B-B14F-4D97-AF65-F5344CB8AC3E}">
        <p14:creationId xmlns:p14="http://schemas.microsoft.com/office/powerpoint/2010/main" val="1716405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79F4A-EE53-FD52-3040-B0778B0CB450}"/>
              </a:ext>
            </a:extLst>
          </p:cNvPr>
          <p:cNvSpPr>
            <a:spLocks noGrp="1"/>
          </p:cNvSpPr>
          <p:nvPr>
            <p:ph type="title"/>
          </p:nvPr>
        </p:nvSpPr>
        <p:spPr/>
        <p:txBody>
          <a:bodyPr/>
          <a:lstStyle/>
          <a:p>
            <a:r>
              <a:rPr lang="en-CA" dirty="0"/>
              <a:t>External Referees (1)</a:t>
            </a:r>
          </a:p>
        </p:txBody>
      </p:sp>
      <p:sp>
        <p:nvSpPr>
          <p:cNvPr id="3" name="Content Placeholder 2">
            <a:extLst>
              <a:ext uri="{FF2B5EF4-FFF2-40B4-BE49-F238E27FC236}">
                <a16:creationId xmlns:a16="http://schemas.microsoft.com/office/drawing/2014/main" id="{A6A5D19A-B74E-C734-A841-B4DBEB154CF0}"/>
              </a:ext>
            </a:extLst>
          </p:cNvPr>
          <p:cNvSpPr>
            <a:spLocks noGrp="1"/>
          </p:cNvSpPr>
          <p:nvPr>
            <p:ph idx="1"/>
          </p:nvPr>
        </p:nvSpPr>
        <p:spPr/>
        <p:txBody>
          <a:bodyPr/>
          <a:lstStyle/>
          <a:p>
            <a:r>
              <a:rPr lang="en-US" sz="2400" dirty="0"/>
              <a:t>The TPC will solicit written appraisals of the candidate's scholarship or creative achievement, teaching, or service if applicable, from </a:t>
            </a:r>
            <a:r>
              <a:rPr lang="en-US" sz="2400" b="1" dirty="0"/>
              <a:t>at least 3 external referees</a:t>
            </a:r>
            <a:r>
              <a:rPr lang="en-US" sz="2400" dirty="0"/>
              <a:t> who are recognized experts in the candidate’s identified area(s) of impact and who are able to conduct </a:t>
            </a:r>
            <a:r>
              <a:rPr lang="en-US" sz="2400" b="1" dirty="0"/>
              <a:t>an arms-length assessment of the candidate's work</a:t>
            </a:r>
            <a:r>
              <a:rPr lang="en-US" sz="2400" dirty="0"/>
              <a:t>. </a:t>
            </a:r>
          </a:p>
          <a:p>
            <a:r>
              <a:rPr lang="en-US" sz="2400" b="1" dirty="0"/>
              <a:t>Two of the referees shall be chosen from a list of no fewer than 5 names furnished by the candidate </a:t>
            </a:r>
            <a:r>
              <a:rPr lang="en-US" sz="2400" dirty="0"/>
              <a:t>pursuant to the date specified in 15.6.6. </a:t>
            </a:r>
            <a:endParaRPr lang="en-CA" sz="2400" dirty="0"/>
          </a:p>
          <a:p>
            <a:endParaRPr lang="en-CA" dirty="0"/>
          </a:p>
        </p:txBody>
      </p:sp>
    </p:spTree>
    <p:extLst>
      <p:ext uri="{BB962C8B-B14F-4D97-AF65-F5344CB8AC3E}">
        <p14:creationId xmlns:p14="http://schemas.microsoft.com/office/powerpoint/2010/main" val="4081112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External Referees (2)</a:t>
            </a:r>
            <a:endParaRPr lang="en-CA" dirty="0"/>
          </a:p>
        </p:txBody>
      </p:sp>
      <p:sp>
        <p:nvSpPr>
          <p:cNvPr id="3" name="Content Placeholder 2"/>
          <p:cNvSpPr>
            <a:spLocks noGrp="1"/>
          </p:cNvSpPr>
          <p:nvPr>
            <p:ph idx="1"/>
          </p:nvPr>
        </p:nvSpPr>
        <p:spPr/>
        <p:txBody>
          <a:bodyPr/>
          <a:lstStyle/>
          <a:p>
            <a:r>
              <a:rPr lang="en-US" sz="2400" dirty="0"/>
              <a:t>The candidate shall be informed of the names of referees selected and, if they have concerns about the referee not on the candidate's list, the candidate may add a written statement about those concerns to the application file. Letters requesting an assessment of the candidate shall be in accordance with the model letter attached as Appendix F, including </a:t>
            </a:r>
            <a:r>
              <a:rPr lang="en-US" sz="2400" b="1" dirty="0"/>
              <a:t>confirmation by the assessor that they can conduct an </a:t>
            </a:r>
            <a:r>
              <a:rPr lang="en-US" sz="2400" b="1" u="sng" dirty="0"/>
              <a:t>arms-length</a:t>
            </a:r>
            <a:r>
              <a:rPr lang="en-US" sz="2400" b="1" dirty="0"/>
              <a:t> assessment</a:t>
            </a:r>
            <a:r>
              <a:rPr lang="en-US" sz="2000" dirty="0"/>
              <a:t>.</a:t>
            </a:r>
            <a:endParaRPr lang="en-CA" sz="2000" dirty="0"/>
          </a:p>
        </p:txBody>
      </p:sp>
    </p:spTree>
    <p:extLst>
      <p:ext uri="{BB962C8B-B14F-4D97-AF65-F5344CB8AC3E}">
        <p14:creationId xmlns:p14="http://schemas.microsoft.com/office/powerpoint/2010/main" val="1604042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Teaching</a:t>
            </a:r>
            <a:endParaRPr lang="en-CA"/>
          </a:p>
        </p:txBody>
      </p:sp>
    </p:spTree>
    <p:extLst>
      <p:ext uri="{BB962C8B-B14F-4D97-AF65-F5344CB8AC3E}">
        <p14:creationId xmlns:p14="http://schemas.microsoft.com/office/powerpoint/2010/main" val="2358822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 – 15.7.2 a   (1)</a:t>
            </a:r>
            <a:endParaRPr lang="en-CA" dirty="0"/>
          </a:p>
        </p:txBody>
      </p:sp>
      <p:sp>
        <p:nvSpPr>
          <p:cNvPr id="3" name="Content Placeholder 2"/>
          <p:cNvSpPr>
            <a:spLocks noGrp="1"/>
          </p:cNvSpPr>
          <p:nvPr>
            <p:ph idx="1"/>
          </p:nvPr>
        </p:nvSpPr>
        <p:spPr>
          <a:xfrm>
            <a:off x="914400" y="1596542"/>
            <a:ext cx="8229600" cy="5148054"/>
          </a:xfrm>
        </p:spPr>
        <p:txBody>
          <a:bodyPr/>
          <a:lstStyle/>
          <a:p>
            <a:r>
              <a:rPr lang="en-US" sz="2400" dirty="0">
                <a:cs typeface="Times New Roman" pitchFamily="18" charset="0"/>
              </a:rPr>
              <a:t>A requirement for tenure or promotion to any rank is </a:t>
            </a:r>
          </a:p>
          <a:p>
            <a:pPr lvl="1"/>
            <a:r>
              <a:rPr lang="en-US" sz="2000" dirty="0">
                <a:cs typeface="Times New Roman" pitchFamily="18" charset="0"/>
              </a:rPr>
              <a:t>demonstrated competence and responsibility in teaching and </a:t>
            </a:r>
          </a:p>
          <a:p>
            <a:pPr lvl="1"/>
            <a:r>
              <a:rPr lang="en-US" sz="2000" dirty="0">
                <a:cs typeface="Times New Roman" pitchFamily="18" charset="0"/>
              </a:rPr>
              <a:t>a commitment to the facilitation of student learning</a:t>
            </a:r>
          </a:p>
          <a:p>
            <a:pPr lvl="2"/>
            <a:r>
              <a:rPr lang="en-US" sz="2000" dirty="0">
                <a:cs typeface="Times New Roman" pitchFamily="18" charset="0"/>
              </a:rPr>
              <a:t>including contributions to the development of curriculum and programs of study within a Member’s academic unit or sub-unit. </a:t>
            </a:r>
          </a:p>
          <a:p>
            <a:r>
              <a:rPr lang="en-US" sz="2400" dirty="0">
                <a:cs typeface="Times New Roman" pitchFamily="18" charset="0"/>
              </a:rPr>
              <a:t>Indigenous forms of teaching shall be recognized</a:t>
            </a:r>
          </a:p>
          <a:p>
            <a:r>
              <a:rPr lang="en-US" sz="2400" dirty="0">
                <a:cs typeface="Times New Roman" pitchFamily="18" charset="0"/>
              </a:rPr>
              <a:t>Teaching performance which is superior to the necessary requirement counts additionally in the candidate's favour</a:t>
            </a:r>
          </a:p>
          <a:p>
            <a:endParaRPr lang="en-CA" dirty="0"/>
          </a:p>
        </p:txBody>
      </p:sp>
    </p:spTree>
    <p:extLst>
      <p:ext uri="{BB962C8B-B14F-4D97-AF65-F5344CB8AC3E}">
        <p14:creationId xmlns:p14="http://schemas.microsoft.com/office/powerpoint/2010/main" val="2903824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 – 15.7.2 a   (2)</a:t>
            </a:r>
            <a:endParaRPr lang="en-CA" dirty="0"/>
          </a:p>
        </p:txBody>
      </p:sp>
      <p:sp>
        <p:nvSpPr>
          <p:cNvPr id="3" name="Content Placeholder 2"/>
          <p:cNvSpPr>
            <a:spLocks noGrp="1"/>
          </p:cNvSpPr>
          <p:nvPr>
            <p:ph idx="1"/>
          </p:nvPr>
        </p:nvSpPr>
        <p:spPr>
          <a:xfrm>
            <a:off x="914400" y="1622702"/>
            <a:ext cx="8229600" cy="4525963"/>
          </a:xfrm>
        </p:spPr>
        <p:txBody>
          <a:bodyPr/>
          <a:lstStyle/>
          <a:p>
            <a:pPr marL="0" indent="0">
              <a:buNone/>
            </a:pPr>
            <a:r>
              <a:rPr lang="en-US" dirty="0"/>
              <a:t>A consideration for promotion to Professor with Teaching as an identified area of impact requires evidence of pedagogical innovation and/or sustained teaching excellence that impacted the learning experience of students. Solely carrying out one’s routine teaching duties is insufficient for consideration in this context.</a:t>
            </a:r>
            <a:endParaRPr lang="en-CA" dirty="0"/>
          </a:p>
        </p:txBody>
      </p:sp>
    </p:spTree>
    <p:extLst>
      <p:ext uri="{BB962C8B-B14F-4D97-AF65-F5344CB8AC3E}">
        <p14:creationId xmlns:p14="http://schemas.microsoft.com/office/powerpoint/2010/main" val="672967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DFEE0-B7AE-B7D4-794E-D5B44F1D09BF}"/>
              </a:ext>
            </a:extLst>
          </p:cNvPr>
          <p:cNvSpPr>
            <a:spLocks noGrp="1"/>
          </p:cNvSpPr>
          <p:nvPr>
            <p:ph type="title"/>
          </p:nvPr>
        </p:nvSpPr>
        <p:spPr/>
        <p:txBody>
          <a:bodyPr/>
          <a:lstStyle/>
          <a:p>
            <a:r>
              <a:rPr lang="en-CA" dirty="0"/>
              <a:t>Kathie Cameron</a:t>
            </a:r>
          </a:p>
        </p:txBody>
      </p:sp>
      <p:sp>
        <p:nvSpPr>
          <p:cNvPr id="4" name="TextBox 3">
            <a:extLst>
              <a:ext uri="{FF2B5EF4-FFF2-40B4-BE49-F238E27FC236}">
                <a16:creationId xmlns:a16="http://schemas.microsoft.com/office/drawing/2014/main" id="{C466053A-0E6D-15E4-0C37-9B41F1A67D24}"/>
              </a:ext>
            </a:extLst>
          </p:cNvPr>
          <p:cNvSpPr txBox="1"/>
          <p:nvPr/>
        </p:nvSpPr>
        <p:spPr>
          <a:xfrm>
            <a:off x="999459" y="1493943"/>
            <a:ext cx="7219507" cy="3847207"/>
          </a:xfrm>
          <a:prstGeom prst="rect">
            <a:avLst/>
          </a:prstGeom>
          <a:noFill/>
        </p:spPr>
        <p:txBody>
          <a:bodyPr wrap="square">
            <a:spAutoFit/>
          </a:bodyPr>
          <a:lstStyle/>
          <a:p>
            <a:pPr>
              <a:buFont typeface="Wingdings" panose="05000000000000000000" pitchFamily="2" charset="2"/>
              <a:buChar char="§"/>
            </a:pPr>
            <a:r>
              <a:rPr lang="en-CA" dirty="0"/>
              <a:t> </a:t>
            </a:r>
            <a:r>
              <a:rPr lang="en-CA" sz="2400" dirty="0"/>
              <a:t>Served as the equity representative on SPAT for one year and on department committee for three  years</a:t>
            </a:r>
          </a:p>
          <a:p>
            <a:pPr>
              <a:buFont typeface="Wingdings" panose="05000000000000000000" pitchFamily="2" charset="2"/>
              <a:buChar char="§"/>
            </a:pPr>
            <a:r>
              <a:rPr lang="en-CA" sz="2400" dirty="0"/>
              <a:t>Presented one full-professor application to SPAT</a:t>
            </a:r>
          </a:p>
          <a:p>
            <a:pPr>
              <a:buFont typeface="Wingdings" panose="05000000000000000000" pitchFamily="2" charset="2"/>
              <a:buChar char="§"/>
            </a:pPr>
            <a:r>
              <a:rPr lang="en-CA" sz="2400" dirty="0"/>
              <a:t>Alternate on SPAT for 2 years</a:t>
            </a:r>
          </a:p>
          <a:p>
            <a:pPr>
              <a:buFont typeface="Wingdings" panose="05000000000000000000" pitchFamily="2" charset="2"/>
              <a:buChar char="§"/>
            </a:pPr>
            <a:r>
              <a:rPr lang="en-CA" sz="2400" dirty="0"/>
              <a:t>Served on many department advisory committees for tenure and promotion</a:t>
            </a:r>
          </a:p>
          <a:p>
            <a:pPr>
              <a:buFont typeface="Wingdings" panose="05000000000000000000" pitchFamily="2" charset="2"/>
              <a:buChar char="§"/>
            </a:pPr>
            <a:r>
              <a:rPr lang="en-CA" sz="2400" dirty="0"/>
              <a:t> 9 years of service on the Board, 7 years on Senate (4 as vice-chair), 14 years on JLC (including 7 as co-chair), 3 negotiating teams</a:t>
            </a:r>
          </a:p>
        </p:txBody>
      </p:sp>
    </p:spTree>
    <p:extLst>
      <p:ext uri="{BB962C8B-B14F-4D97-AF65-F5344CB8AC3E}">
        <p14:creationId xmlns:p14="http://schemas.microsoft.com/office/powerpoint/2010/main" val="2134731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 – What to include?</a:t>
            </a:r>
            <a:endParaRPr lang="en-CA" dirty="0"/>
          </a:p>
        </p:txBody>
      </p:sp>
      <p:sp>
        <p:nvSpPr>
          <p:cNvPr id="3" name="Content Placeholder 2"/>
          <p:cNvSpPr>
            <a:spLocks noGrp="1"/>
          </p:cNvSpPr>
          <p:nvPr>
            <p:ph idx="1"/>
          </p:nvPr>
        </p:nvSpPr>
        <p:spPr>
          <a:xfrm>
            <a:off x="914400" y="1622702"/>
            <a:ext cx="8229600" cy="4525963"/>
          </a:xfrm>
        </p:spPr>
        <p:txBody>
          <a:bodyPr/>
          <a:lstStyle/>
          <a:p>
            <a:r>
              <a:rPr lang="en-US" sz="2400" dirty="0">
                <a:cs typeface="Times New Roman" pitchFamily="18" charset="0"/>
              </a:rPr>
              <a:t>Teaching awards – nominations as well as awards</a:t>
            </a:r>
          </a:p>
          <a:p>
            <a:r>
              <a:rPr lang="en-US" sz="2400" dirty="0">
                <a:cs typeface="Times New Roman" pitchFamily="18" charset="0"/>
              </a:rPr>
              <a:t>Courses taught and developed</a:t>
            </a:r>
          </a:p>
          <a:p>
            <a:r>
              <a:rPr lang="en-US" sz="2400" dirty="0">
                <a:cs typeface="Times New Roman" pitchFamily="18" charset="0"/>
              </a:rPr>
              <a:t>Program development activities</a:t>
            </a:r>
          </a:p>
          <a:p>
            <a:r>
              <a:rPr lang="en-US" sz="2400" dirty="0">
                <a:cs typeface="Times New Roman" pitchFamily="18" charset="0"/>
              </a:rPr>
              <a:t>Ways you facilitate student learning</a:t>
            </a:r>
          </a:p>
          <a:p>
            <a:pPr lvl="1"/>
            <a:r>
              <a:rPr lang="en-US" sz="2000" dirty="0">
                <a:cs typeface="Times New Roman" pitchFamily="18" charset="0"/>
              </a:rPr>
              <a:t>Mentor (e.g. case competitions)</a:t>
            </a:r>
          </a:p>
          <a:p>
            <a:pPr lvl="1"/>
            <a:r>
              <a:rPr lang="en-US" sz="2000" dirty="0">
                <a:cs typeface="Times New Roman" pitchFamily="18" charset="0"/>
              </a:rPr>
              <a:t>Independent studies</a:t>
            </a:r>
          </a:p>
          <a:p>
            <a:pPr lvl="1"/>
            <a:r>
              <a:rPr lang="en-US" sz="2000" dirty="0">
                <a:cs typeface="Times New Roman" pitchFamily="18" charset="0"/>
              </a:rPr>
              <a:t>Graduate supervision</a:t>
            </a:r>
          </a:p>
          <a:p>
            <a:pPr lvl="1"/>
            <a:r>
              <a:rPr lang="en-US" sz="2000" dirty="0">
                <a:cs typeface="Times New Roman" pitchFamily="18" charset="0"/>
              </a:rPr>
              <a:t>Program development</a:t>
            </a:r>
          </a:p>
          <a:p>
            <a:r>
              <a:rPr lang="en-US" sz="2400" dirty="0">
                <a:cs typeface="Times New Roman" pitchFamily="18" charset="0"/>
              </a:rPr>
              <a:t>Growth/improvement in teaching</a:t>
            </a:r>
          </a:p>
          <a:p>
            <a:pPr lvl="1"/>
            <a:r>
              <a:rPr lang="en-US" sz="2000" dirty="0">
                <a:cs typeface="Times New Roman" pitchFamily="18" charset="0"/>
              </a:rPr>
              <a:t>Teaching &amp; Learning activities </a:t>
            </a:r>
          </a:p>
          <a:p>
            <a:r>
              <a:rPr lang="en-US" sz="2400" dirty="0">
                <a:cs typeface="Times New Roman" pitchFamily="18" charset="0"/>
              </a:rPr>
              <a:t>Teaching Evaluations </a:t>
            </a:r>
          </a:p>
          <a:p>
            <a:endParaRPr lang="en-CA" dirty="0"/>
          </a:p>
        </p:txBody>
      </p:sp>
    </p:spTree>
    <p:extLst>
      <p:ext uri="{BB962C8B-B14F-4D97-AF65-F5344CB8AC3E}">
        <p14:creationId xmlns:p14="http://schemas.microsoft.com/office/powerpoint/2010/main" val="3273496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Scholarship</a:t>
            </a:r>
            <a:endParaRPr lang="en-CA"/>
          </a:p>
        </p:txBody>
      </p:sp>
    </p:spTree>
    <p:extLst>
      <p:ext uri="{BB962C8B-B14F-4D97-AF65-F5344CB8AC3E}">
        <p14:creationId xmlns:p14="http://schemas.microsoft.com/office/powerpoint/2010/main" val="3476949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Scholarship Record (1)</a:t>
            </a:r>
            <a:endParaRPr lang="en-CA" dirty="0"/>
          </a:p>
        </p:txBody>
      </p:sp>
      <p:sp>
        <p:nvSpPr>
          <p:cNvPr id="3" name="Content Placeholder 2"/>
          <p:cNvSpPr>
            <a:spLocks noGrp="1"/>
          </p:cNvSpPr>
          <p:nvPr>
            <p:ph idx="1"/>
          </p:nvPr>
        </p:nvSpPr>
        <p:spPr/>
        <p:txBody>
          <a:bodyPr/>
          <a:lstStyle/>
          <a:p>
            <a:r>
              <a:rPr lang="en-US" sz="2400" dirty="0"/>
              <a:t>15.7.2(b) A requirement for tenure or for promotion to any rank is </a:t>
            </a:r>
          </a:p>
          <a:p>
            <a:pPr lvl="1"/>
            <a:r>
              <a:rPr lang="en-US" sz="2400" dirty="0"/>
              <a:t>evidence of scholarly activity and achievement, or</a:t>
            </a:r>
          </a:p>
          <a:p>
            <a:pPr marL="457200" lvl="1" indent="0">
              <a:buNone/>
            </a:pPr>
            <a:r>
              <a:rPr lang="en-US" sz="2400" dirty="0"/>
              <a:t>    of creative work in the performing and fine arts,   </a:t>
            </a:r>
          </a:p>
          <a:p>
            <a:pPr marL="457200" lvl="1" indent="0">
              <a:buNone/>
            </a:pPr>
            <a:r>
              <a:rPr lang="en-US" sz="2400" dirty="0"/>
              <a:t>     	and</a:t>
            </a:r>
          </a:p>
          <a:p>
            <a:pPr lvl="1"/>
            <a:r>
              <a:rPr lang="en-US" sz="2400" dirty="0"/>
              <a:t>recognition of one's work by academic peers. </a:t>
            </a:r>
          </a:p>
          <a:p>
            <a:endParaRPr lang="en-CA" dirty="0"/>
          </a:p>
        </p:txBody>
      </p:sp>
    </p:spTree>
    <p:extLst>
      <p:ext uri="{BB962C8B-B14F-4D97-AF65-F5344CB8AC3E}">
        <p14:creationId xmlns:p14="http://schemas.microsoft.com/office/powerpoint/2010/main" val="2788307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Scholarship Record (2)</a:t>
            </a:r>
            <a:endParaRPr lang="en-CA" dirty="0"/>
          </a:p>
        </p:txBody>
      </p:sp>
      <p:sp>
        <p:nvSpPr>
          <p:cNvPr id="3" name="Content Placeholder 2"/>
          <p:cNvSpPr>
            <a:spLocks noGrp="1"/>
          </p:cNvSpPr>
          <p:nvPr>
            <p:ph idx="1"/>
          </p:nvPr>
        </p:nvSpPr>
        <p:spPr/>
        <p:txBody>
          <a:bodyPr/>
          <a:lstStyle/>
          <a:p>
            <a:pPr>
              <a:buNone/>
            </a:pPr>
            <a:r>
              <a:rPr lang="en-US" sz="2400" dirty="0"/>
              <a:t>15.7.2 (b) (</a:t>
            </a:r>
            <a:r>
              <a:rPr lang="en-US" sz="2400" dirty="0" err="1"/>
              <a:t>i</a:t>
            </a:r>
            <a:r>
              <a:rPr lang="en-US" sz="2400" dirty="0"/>
              <a:t>) a commitment to continuing growth in the Member's academic discipline, and to intellectual and/or artistic pursuits generally, </a:t>
            </a:r>
          </a:p>
          <a:p>
            <a:pPr lvl="1"/>
            <a:r>
              <a:rPr lang="en-US" sz="2200" dirty="0"/>
              <a:t>receipt of research and publication grants, and</a:t>
            </a:r>
          </a:p>
          <a:p>
            <a:pPr lvl="1"/>
            <a:r>
              <a:rPr lang="en-US" sz="2200" dirty="0"/>
              <a:t>academic research activity which has resulted in the presentation or publication of findings in a credible academic forum. </a:t>
            </a:r>
          </a:p>
          <a:p>
            <a:endParaRPr lang="en-CA" dirty="0"/>
          </a:p>
        </p:txBody>
      </p:sp>
    </p:spTree>
    <p:extLst>
      <p:ext uri="{BB962C8B-B14F-4D97-AF65-F5344CB8AC3E}">
        <p14:creationId xmlns:p14="http://schemas.microsoft.com/office/powerpoint/2010/main" val="129882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Scholarship 15.7.2 b (</a:t>
            </a:r>
            <a:r>
              <a:rPr lang="en-US" dirty="0" err="1"/>
              <a:t>i</a:t>
            </a:r>
            <a:r>
              <a:rPr lang="en-US" dirty="0"/>
              <a:t>): Examples</a:t>
            </a:r>
            <a:endParaRPr lang="en-CA" dirty="0"/>
          </a:p>
        </p:txBody>
      </p:sp>
      <p:sp>
        <p:nvSpPr>
          <p:cNvPr id="3" name="Content Placeholder 2"/>
          <p:cNvSpPr>
            <a:spLocks noGrp="1"/>
          </p:cNvSpPr>
          <p:nvPr>
            <p:ph idx="1"/>
          </p:nvPr>
        </p:nvSpPr>
        <p:spPr/>
        <p:txBody>
          <a:bodyPr/>
          <a:lstStyle/>
          <a:p>
            <a:r>
              <a:rPr lang="en-US" sz="2400" dirty="0"/>
              <a:t>External grants (applications too)</a:t>
            </a:r>
          </a:p>
          <a:p>
            <a:r>
              <a:rPr lang="en-US" sz="2400" dirty="0"/>
              <a:t>Peer-reviewed publications</a:t>
            </a:r>
          </a:p>
          <a:p>
            <a:pPr lvl="1"/>
            <a:r>
              <a:rPr lang="en-US" sz="2400" dirty="0"/>
              <a:t>Journal articles</a:t>
            </a:r>
          </a:p>
          <a:p>
            <a:pPr lvl="1"/>
            <a:r>
              <a:rPr lang="en-US" sz="2400" dirty="0"/>
              <a:t>Books (include reviews)</a:t>
            </a:r>
          </a:p>
          <a:p>
            <a:pPr lvl="1"/>
            <a:r>
              <a:rPr lang="en-US" sz="2400" dirty="0"/>
              <a:t>Include in-press and accepted (give details) </a:t>
            </a:r>
          </a:p>
          <a:p>
            <a:r>
              <a:rPr lang="en-US" sz="2400" dirty="0"/>
              <a:t>Internal grants</a:t>
            </a:r>
          </a:p>
          <a:p>
            <a:r>
              <a:rPr lang="en-US" sz="2400" dirty="0"/>
              <a:t>Peer-reviewed conference proceedings articles</a:t>
            </a:r>
          </a:p>
          <a:p>
            <a:r>
              <a:rPr lang="en-US" sz="2400" dirty="0"/>
              <a:t>Peer-reviewed conference presentations</a:t>
            </a:r>
          </a:p>
          <a:p>
            <a:r>
              <a:rPr lang="en-US" sz="2400" dirty="0"/>
              <a:t>Articles/books under revise/resubmit</a:t>
            </a:r>
          </a:p>
          <a:p>
            <a:endParaRPr lang="en-US" dirty="0"/>
          </a:p>
          <a:p>
            <a:endParaRPr lang="en-US" dirty="0"/>
          </a:p>
          <a:p>
            <a:endParaRPr lang="en-CA" dirty="0"/>
          </a:p>
        </p:txBody>
      </p:sp>
    </p:spTree>
    <p:extLst>
      <p:ext uri="{BB962C8B-B14F-4D97-AF65-F5344CB8AC3E}">
        <p14:creationId xmlns:p14="http://schemas.microsoft.com/office/powerpoint/2010/main" val="1861733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Scholarship – 15.7.2 b  (1)</a:t>
            </a:r>
            <a:endParaRPr lang="en-CA" dirty="0"/>
          </a:p>
        </p:txBody>
      </p:sp>
      <p:sp>
        <p:nvSpPr>
          <p:cNvPr id="3" name="Content Placeholder 2"/>
          <p:cNvSpPr>
            <a:spLocks noGrp="1"/>
          </p:cNvSpPr>
          <p:nvPr>
            <p:ph idx="1"/>
          </p:nvPr>
        </p:nvSpPr>
        <p:spPr>
          <a:xfrm>
            <a:off x="914400" y="1534682"/>
            <a:ext cx="8229600" cy="4525963"/>
          </a:xfrm>
        </p:spPr>
        <p:txBody>
          <a:bodyPr/>
          <a:lstStyle/>
          <a:p>
            <a:pPr>
              <a:buNone/>
            </a:pPr>
            <a:r>
              <a:rPr lang="en-US" sz="2400" dirty="0"/>
              <a:t>(ii) imaginative and innovative contributions in the performing and creative arts such as</a:t>
            </a:r>
          </a:p>
          <a:p>
            <a:pPr lvl="1"/>
            <a:r>
              <a:rPr lang="en-US" sz="2000" dirty="0"/>
              <a:t>commissioned works, </a:t>
            </a:r>
          </a:p>
          <a:p>
            <a:pPr lvl="1"/>
            <a:r>
              <a:rPr lang="en-US" sz="2000" dirty="0"/>
              <a:t>publication of artistic and literary works and musical compositions, </a:t>
            </a:r>
          </a:p>
          <a:p>
            <a:pPr lvl="1"/>
            <a:r>
              <a:rPr lang="en-US" sz="2000" dirty="0"/>
              <a:t>presentations, performances and shows in a credible artistic forum. </a:t>
            </a:r>
          </a:p>
          <a:p>
            <a:pPr>
              <a:buNone/>
            </a:pPr>
            <a:r>
              <a:rPr lang="en-US" sz="2400" dirty="0"/>
              <a:t>(iii) publications and/or presentations in a credible professional forum including</a:t>
            </a:r>
          </a:p>
          <a:p>
            <a:pPr lvl="1"/>
            <a:r>
              <a:rPr lang="en-US" sz="2000" dirty="0"/>
              <a:t> the publication and/or airing of research-dependent works of Journalism in a credible journalistic forum; </a:t>
            </a:r>
          </a:p>
          <a:p>
            <a:endParaRPr lang="en-CA" dirty="0"/>
          </a:p>
        </p:txBody>
      </p:sp>
    </p:spTree>
    <p:extLst>
      <p:ext uri="{BB962C8B-B14F-4D97-AF65-F5344CB8AC3E}">
        <p14:creationId xmlns:p14="http://schemas.microsoft.com/office/powerpoint/2010/main" val="965217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Scholarship – 15.7.2 b  (2)</a:t>
            </a:r>
            <a:endParaRPr lang="en-CA" dirty="0"/>
          </a:p>
        </p:txBody>
      </p:sp>
      <p:sp>
        <p:nvSpPr>
          <p:cNvPr id="3" name="Content Placeholder 2"/>
          <p:cNvSpPr>
            <a:spLocks noGrp="1"/>
          </p:cNvSpPr>
          <p:nvPr>
            <p:ph idx="1"/>
          </p:nvPr>
        </p:nvSpPr>
        <p:spPr/>
        <p:txBody>
          <a:bodyPr/>
          <a:lstStyle/>
          <a:p>
            <a:pPr>
              <a:buNone/>
            </a:pPr>
            <a:r>
              <a:rPr lang="en-US" sz="2400" dirty="0"/>
              <a:t>(iv) scholarship in teaching, including </a:t>
            </a:r>
          </a:p>
          <a:p>
            <a:pPr lvl="1"/>
            <a:r>
              <a:rPr lang="en-US" sz="2000" dirty="0"/>
              <a:t>research, publications and academic presentations or workshops on teaching within universities and/or scholarly disciplines; </a:t>
            </a:r>
          </a:p>
          <a:p>
            <a:pPr>
              <a:buNone/>
            </a:pPr>
            <a:r>
              <a:rPr lang="en-US" sz="2400" dirty="0"/>
              <a:t>(v) publications, including textbooks and case studies, which may not result from original research but which constitute valuable or creditable additions to the discipline. </a:t>
            </a:r>
          </a:p>
          <a:p>
            <a:endParaRPr lang="en-CA" dirty="0"/>
          </a:p>
        </p:txBody>
      </p:sp>
    </p:spTree>
    <p:extLst>
      <p:ext uri="{BB962C8B-B14F-4D97-AF65-F5344CB8AC3E}">
        <p14:creationId xmlns:p14="http://schemas.microsoft.com/office/powerpoint/2010/main" val="25190045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Scholarship – 15.7.2 b  (3)</a:t>
            </a:r>
            <a:endParaRPr lang="en-CA" dirty="0"/>
          </a:p>
        </p:txBody>
      </p:sp>
      <p:sp>
        <p:nvSpPr>
          <p:cNvPr id="3" name="Content Placeholder 2"/>
          <p:cNvSpPr>
            <a:spLocks noGrp="1"/>
          </p:cNvSpPr>
          <p:nvPr>
            <p:ph idx="1"/>
          </p:nvPr>
        </p:nvSpPr>
        <p:spPr/>
        <p:txBody>
          <a:bodyPr/>
          <a:lstStyle/>
          <a:p>
            <a:pPr>
              <a:buNone/>
            </a:pPr>
            <a:r>
              <a:rPr lang="en-US" sz="2400" dirty="0"/>
              <a:t>(vi) scholarly activity derived from the Member's expertise and recognition by one's peers including: </a:t>
            </a:r>
          </a:p>
          <a:p>
            <a:pPr lvl="1"/>
            <a:r>
              <a:rPr lang="en-US" sz="2000" dirty="0"/>
              <a:t>book reviews, </a:t>
            </a:r>
          </a:p>
          <a:p>
            <a:pPr lvl="1"/>
            <a:r>
              <a:rPr lang="en-US" sz="2000" dirty="0"/>
              <a:t>principal editorship of a journal, </a:t>
            </a:r>
          </a:p>
          <a:p>
            <a:pPr lvl="1"/>
            <a:r>
              <a:rPr lang="en-US" sz="2000" dirty="0"/>
              <a:t>the refereeing of manuscripts and proposals for publishers, periodicals, and research agencies, </a:t>
            </a:r>
          </a:p>
          <a:p>
            <a:pPr lvl="1"/>
            <a:r>
              <a:rPr lang="en-US" sz="2000" dirty="0"/>
              <a:t>service as external examiners on graduate theses. </a:t>
            </a:r>
          </a:p>
          <a:p>
            <a:endParaRPr lang="en-CA" dirty="0"/>
          </a:p>
        </p:txBody>
      </p:sp>
    </p:spTree>
    <p:extLst>
      <p:ext uri="{BB962C8B-B14F-4D97-AF65-F5344CB8AC3E}">
        <p14:creationId xmlns:p14="http://schemas.microsoft.com/office/powerpoint/2010/main" val="769500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Scholarship – 15.7.2 b  (4)</a:t>
            </a:r>
          </a:p>
        </p:txBody>
      </p:sp>
      <p:sp>
        <p:nvSpPr>
          <p:cNvPr id="3" name="Content Placeholder 2"/>
          <p:cNvSpPr>
            <a:spLocks noGrp="1"/>
          </p:cNvSpPr>
          <p:nvPr>
            <p:ph idx="1"/>
          </p:nvPr>
        </p:nvSpPr>
        <p:spPr>
          <a:xfrm>
            <a:off x="914400" y="1560443"/>
            <a:ext cx="7772400" cy="4874491"/>
          </a:xfrm>
        </p:spPr>
        <p:txBody>
          <a:bodyPr/>
          <a:lstStyle/>
          <a:p>
            <a:pPr lvl="0">
              <a:buNone/>
            </a:pPr>
            <a:r>
              <a:rPr lang="en-US" sz="2400" dirty="0"/>
              <a:t>(vii) Community-engaged scholarship and public dissemination of scholarly work through engagement with government or community organizations;</a:t>
            </a:r>
          </a:p>
          <a:p>
            <a:pPr lvl="0">
              <a:buNone/>
            </a:pPr>
            <a:endParaRPr lang="en-US" sz="2400" dirty="0"/>
          </a:p>
          <a:p>
            <a:pPr lvl="0">
              <a:buNone/>
            </a:pPr>
            <a:r>
              <a:rPr lang="en-US" sz="2400" dirty="0"/>
              <a:t>(viii) Indigenous forms of scholarship, including research, promotion and preservation of knowledge consistent with Indigenous traditional methods and protocols for researching and disseminating knowledge</a:t>
            </a:r>
          </a:p>
          <a:p>
            <a:endParaRPr lang="en-CA" dirty="0"/>
          </a:p>
        </p:txBody>
      </p:sp>
    </p:spTree>
    <p:extLst>
      <p:ext uri="{BB962C8B-B14F-4D97-AF65-F5344CB8AC3E}">
        <p14:creationId xmlns:p14="http://schemas.microsoft.com/office/powerpoint/2010/main" val="1957757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Service</a:t>
            </a:r>
            <a:endParaRPr lang="en-CA"/>
          </a:p>
        </p:txBody>
      </p:sp>
    </p:spTree>
    <p:extLst>
      <p:ext uri="{BB962C8B-B14F-4D97-AF65-F5344CB8AC3E}">
        <p14:creationId xmlns:p14="http://schemas.microsoft.com/office/powerpoint/2010/main" val="90722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Marc Kilgour</a:t>
            </a:r>
            <a:endParaRPr lang="en-CA"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CA" sz="2200" dirty="0"/>
              <a:t>15½ years Senate, incl 5 on Senate Executive</a:t>
            </a:r>
          </a:p>
          <a:p>
            <a:pPr>
              <a:buFont typeface="Wingdings" panose="05000000000000000000" pitchFamily="2" charset="2"/>
              <a:buChar char="§"/>
            </a:pPr>
            <a:r>
              <a:rPr lang="en-CA" sz="2200" dirty="0"/>
              <a:t>8 years on Board, incl 4 on Board Executive</a:t>
            </a:r>
          </a:p>
          <a:p>
            <a:pPr>
              <a:buFont typeface="Wingdings" panose="05000000000000000000" pitchFamily="2" charset="2"/>
              <a:buChar char="§"/>
            </a:pPr>
            <a:r>
              <a:rPr lang="en-CA" sz="2200" dirty="0"/>
              <a:t>Various Board Pension Committees: 29 years</a:t>
            </a:r>
          </a:p>
          <a:p>
            <a:pPr>
              <a:buFont typeface="Wingdings" panose="05000000000000000000" pitchFamily="2" charset="2"/>
              <a:buChar char="§"/>
            </a:pPr>
            <a:r>
              <a:rPr lang="en-CA" sz="2200" dirty="0"/>
              <a:t>Investment Oversight Subcommittee: 18 years</a:t>
            </a:r>
          </a:p>
          <a:p>
            <a:pPr>
              <a:buFont typeface="Wingdings" panose="05000000000000000000" pitchFamily="2" charset="2"/>
              <a:buChar char="§"/>
            </a:pPr>
            <a:r>
              <a:rPr lang="en-CA" sz="2200" dirty="0"/>
              <a:t>8 years Chair of Mathematics; 1 Chair of P &amp; C</a:t>
            </a:r>
          </a:p>
          <a:p>
            <a:pPr>
              <a:buFont typeface="Wingdings" panose="05000000000000000000" pitchFamily="2" charset="2"/>
              <a:buChar char="§"/>
            </a:pPr>
            <a:r>
              <a:rPr lang="en-CA" sz="2200" dirty="0"/>
              <a:t>13 years Chair of Department-level TPC or DAP or </a:t>
            </a:r>
            <a:r>
              <a:rPr lang="en-CA" sz="2200" dirty="0" err="1"/>
              <a:t>equiv</a:t>
            </a:r>
            <a:endParaRPr lang="en-CA" sz="2200" dirty="0"/>
          </a:p>
          <a:p>
            <a:pPr>
              <a:buFont typeface="Wingdings" panose="05000000000000000000" pitchFamily="2" charset="2"/>
              <a:buChar char="§"/>
            </a:pPr>
            <a:r>
              <a:rPr lang="en-CA" sz="2200" dirty="0"/>
              <a:t>Presented </a:t>
            </a:r>
            <a:r>
              <a:rPr lang="en-CA" sz="2200" dirty="0" err="1"/>
              <a:t>approx</a:t>
            </a:r>
            <a:r>
              <a:rPr lang="en-CA" sz="2200" dirty="0"/>
              <a:t> 8 Full-Prof applications to SPAT, including 3 in 2024</a:t>
            </a:r>
          </a:p>
          <a:p>
            <a:pPr>
              <a:buFont typeface="Wingdings" panose="05000000000000000000" pitchFamily="2" charset="2"/>
              <a:buChar char="§"/>
            </a:pPr>
            <a:r>
              <a:rPr lang="en-CA" sz="2200" dirty="0"/>
              <a:t>11 years on various Senate-level Promotion and Tenure committees, including 5 years on SPAT</a:t>
            </a:r>
          </a:p>
        </p:txBody>
      </p:sp>
    </p:spTree>
    <p:extLst>
      <p:ext uri="{BB962C8B-B14F-4D97-AF65-F5344CB8AC3E}">
        <p14:creationId xmlns:p14="http://schemas.microsoft.com/office/powerpoint/2010/main" val="37756965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 15.7.2 c (1)</a:t>
            </a:r>
            <a:endParaRPr lang="en-CA" dirty="0"/>
          </a:p>
        </p:txBody>
      </p:sp>
      <p:sp>
        <p:nvSpPr>
          <p:cNvPr id="3" name="Content Placeholder 2"/>
          <p:cNvSpPr>
            <a:spLocks noGrp="1"/>
          </p:cNvSpPr>
          <p:nvPr>
            <p:ph idx="1"/>
          </p:nvPr>
        </p:nvSpPr>
        <p:spPr>
          <a:xfrm>
            <a:off x="914401" y="1662676"/>
            <a:ext cx="7772400" cy="3674638"/>
          </a:xfrm>
        </p:spPr>
        <p:txBody>
          <a:bodyPr/>
          <a:lstStyle/>
          <a:p>
            <a:r>
              <a:rPr lang="en-US" sz="2400" dirty="0">
                <a:cs typeface="Times New Roman" pitchFamily="18" charset="0"/>
              </a:rPr>
              <a:t>A consideration for tenure or promotion to any rank is evidence of active participation in the corporate life of the University community. Such contributions include</a:t>
            </a:r>
          </a:p>
          <a:p>
            <a:pPr lvl="1"/>
            <a:r>
              <a:rPr lang="en-US" sz="2000" dirty="0">
                <a:cs typeface="Times New Roman" pitchFamily="18" charset="0"/>
              </a:rPr>
              <a:t>service on University and Association committees, </a:t>
            </a:r>
          </a:p>
          <a:p>
            <a:pPr lvl="1"/>
            <a:r>
              <a:rPr lang="en-US" sz="2000" dirty="0">
                <a:cs typeface="Times New Roman" pitchFamily="18" charset="0"/>
              </a:rPr>
              <a:t>assistance and leadership in department administration, </a:t>
            </a:r>
          </a:p>
          <a:p>
            <a:pPr lvl="1"/>
            <a:r>
              <a:rPr lang="en-US" sz="2000" dirty="0">
                <a:cs typeface="Times New Roman" pitchFamily="18" charset="0"/>
              </a:rPr>
              <a:t>contributions to intellectual and cultural life of the campus.  </a:t>
            </a:r>
          </a:p>
          <a:p>
            <a:endParaRPr lang="en-CA" dirty="0"/>
          </a:p>
        </p:txBody>
      </p:sp>
    </p:spTree>
    <p:extLst>
      <p:ext uri="{BB962C8B-B14F-4D97-AF65-F5344CB8AC3E}">
        <p14:creationId xmlns:p14="http://schemas.microsoft.com/office/powerpoint/2010/main" val="18639367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 15.7.2 c (2)</a:t>
            </a:r>
            <a:endParaRPr lang="en-CA" dirty="0"/>
          </a:p>
        </p:txBody>
      </p:sp>
      <p:sp>
        <p:nvSpPr>
          <p:cNvPr id="3" name="Content Placeholder 2"/>
          <p:cNvSpPr>
            <a:spLocks noGrp="1"/>
          </p:cNvSpPr>
          <p:nvPr>
            <p:ph idx="1"/>
          </p:nvPr>
        </p:nvSpPr>
        <p:spPr>
          <a:xfrm>
            <a:off x="914400" y="1614195"/>
            <a:ext cx="7772400" cy="3772813"/>
          </a:xfrm>
        </p:spPr>
        <p:txBody>
          <a:bodyPr/>
          <a:lstStyle/>
          <a:p>
            <a:pPr marL="0" indent="0">
              <a:buNone/>
            </a:pPr>
            <a:r>
              <a:rPr lang="en-US" sz="2400" dirty="0">
                <a:cs typeface="Times New Roman" pitchFamily="18" charset="0"/>
              </a:rPr>
              <a:t>Academic and professional service includes: </a:t>
            </a:r>
          </a:p>
          <a:p>
            <a:r>
              <a:rPr lang="en-US" sz="2400" dirty="0">
                <a:cs typeface="Times New Roman" pitchFamily="18" charset="0"/>
              </a:rPr>
              <a:t>contributions to professional or learned societies through service on the government or other commissions in a professional capacity, </a:t>
            </a:r>
          </a:p>
          <a:p>
            <a:r>
              <a:rPr lang="en-US" sz="2400" dirty="0">
                <a:cs typeface="Times New Roman" pitchFamily="18" charset="0"/>
              </a:rPr>
              <a:t>consulting work which involves more than the routine application of the existing body of knowledge, and</a:t>
            </a:r>
          </a:p>
          <a:p>
            <a:r>
              <a:rPr lang="en-US" sz="2400" dirty="0">
                <a:cs typeface="Times New Roman" pitchFamily="18" charset="0"/>
              </a:rPr>
              <a:t>contributions in a professional capacity to the community-at-large and to cultural, community and service organizations. </a:t>
            </a:r>
          </a:p>
          <a:p>
            <a:endParaRPr lang="en-CA" dirty="0"/>
          </a:p>
        </p:txBody>
      </p:sp>
    </p:spTree>
    <p:extLst>
      <p:ext uri="{BB962C8B-B14F-4D97-AF65-F5344CB8AC3E}">
        <p14:creationId xmlns:p14="http://schemas.microsoft.com/office/powerpoint/2010/main" val="7625113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4224E-D86F-F660-9A62-407B54CD1336}"/>
              </a:ext>
            </a:extLst>
          </p:cNvPr>
          <p:cNvSpPr>
            <a:spLocks noGrp="1"/>
          </p:cNvSpPr>
          <p:nvPr>
            <p:ph type="title"/>
          </p:nvPr>
        </p:nvSpPr>
        <p:spPr/>
        <p:txBody>
          <a:bodyPr/>
          <a:lstStyle/>
          <a:p>
            <a:r>
              <a:rPr lang="en-US" dirty="0"/>
              <a:t>Service – 15.7.2 c (3)</a:t>
            </a:r>
            <a:endParaRPr lang="en-CA" dirty="0"/>
          </a:p>
        </p:txBody>
      </p:sp>
      <p:sp>
        <p:nvSpPr>
          <p:cNvPr id="3" name="Content Placeholder 2">
            <a:extLst>
              <a:ext uri="{FF2B5EF4-FFF2-40B4-BE49-F238E27FC236}">
                <a16:creationId xmlns:a16="http://schemas.microsoft.com/office/drawing/2014/main" id="{80F0FBCE-E598-E02B-FC4A-069E62ADD8BC}"/>
              </a:ext>
            </a:extLst>
          </p:cNvPr>
          <p:cNvSpPr>
            <a:spLocks noGrp="1"/>
          </p:cNvSpPr>
          <p:nvPr>
            <p:ph idx="1"/>
          </p:nvPr>
        </p:nvSpPr>
        <p:spPr/>
        <p:txBody>
          <a:bodyPr/>
          <a:lstStyle/>
          <a:p>
            <a:r>
              <a:rPr lang="en-US" sz="2400" dirty="0"/>
              <a:t>A consideration for promotion to Professor with Service as an identified area of impact requires evidence of sustained and significant academic, professional, and/or university service that has impacted one or more of the following: students, staff, faculty, government, and/or community-at-large.</a:t>
            </a:r>
          </a:p>
          <a:p>
            <a:r>
              <a:rPr lang="en-US" sz="2400" dirty="0"/>
              <a:t>Solely carrying out one’s routine administrative and service duties is insufficient for consideration in this context.</a:t>
            </a:r>
            <a:endParaRPr lang="en-CA" sz="2400" dirty="0"/>
          </a:p>
        </p:txBody>
      </p:sp>
    </p:spTree>
    <p:extLst>
      <p:ext uri="{BB962C8B-B14F-4D97-AF65-F5344CB8AC3E}">
        <p14:creationId xmlns:p14="http://schemas.microsoft.com/office/powerpoint/2010/main" val="2369739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Application</a:t>
            </a:r>
            <a:endParaRPr lang="en-CA" dirty="0"/>
          </a:p>
        </p:txBody>
      </p:sp>
    </p:spTree>
    <p:extLst>
      <p:ext uri="{BB962C8B-B14F-4D97-AF65-F5344CB8AC3E}">
        <p14:creationId xmlns:p14="http://schemas.microsoft.com/office/powerpoint/2010/main" val="3845601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does your application package look like?</a:t>
            </a:r>
            <a:endParaRPr lang="en-CA"/>
          </a:p>
        </p:txBody>
      </p:sp>
      <p:sp>
        <p:nvSpPr>
          <p:cNvPr id="3" name="Content Placeholder 2"/>
          <p:cNvSpPr>
            <a:spLocks noGrp="1"/>
          </p:cNvSpPr>
          <p:nvPr>
            <p:ph idx="1"/>
          </p:nvPr>
        </p:nvSpPr>
        <p:spPr/>
        <p:txBody>
          <a:bodyPr/>
          <a:lstStyle/>
          <a:p>
            <a:r>
              <a:rPr lang="en-US" sz="2400" dirty="0"/>
              <a:t>Letter of application </a:t>
            </a:r>
          </a:p>
          <a:p>
            <a:pPr lvl="1"/>
            <a:r>
              <a:rPr lang="en-US" sz="2400" b="1" dirty="0"/>
              <a:t>Most important - </a:t>
            </a:r>
            <a:r>
              <a:rPr lang="en-US" sz="2400" dirty="0"/>
              <a:t>Be explicit. Cite the CA if you are arguing for sustained excellence in one area compensating for satisfactory in another. </a:t>
            </a:r>
            <a:endParaRPr lang="en-US" sz="2400" b="1" dirty="0"/>
          </a:p>
          <a:p>
            <a:r>
              <a:rPr lang="en-US" sz="2400" dirty="0"/>
              <a:t>CV</a:t>
            </a:r>
          </a:p>
          <a:p>
            <a:r>
              <a:rPr lang="en-US" sz="2400" dirty="0"/>
              <a:t>Research dossier</a:t>
            </a:r>
          </a:p>
          <a:p>
            <a:r>
              <a:rPr lang="en-US" sz="2400" dirty="0"/>
              <a:t>Teaching dossier</a:t>
            </a:r>
            <a:endParaRPr lang="en-US" dirty="0"/>
          </a:p>
        </p:txBody>
      </p:sp>
    </p:spTree>
    <p:extLst>
      <p:ext uri="{BB962C8B-B14F-4D97-AF65-F5344CB8AC3E}">
        <p14:creationId xmlns:p14="http://schemas.microsoft.com/office/powerpoint/2010/main" val="3136452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Your Letter</a:t>
            </a:r>
            <a:endParaRPr lang="en-CA"/>
          </a:p>
        </p:txBody>
      </p:sp>
      <p:sp>
        <p:nvSpPr>
          <p:cNvPr id="3" name="Content Placeholder 2"/>
          <p:cNvSpPr>
            <a:spLocks noGrp="1"/>
          </p:cNvSpPr>
          <p:nvPr>
            <p:ph idx="1"/>
          </p:nvPr>
        </p:nvSpPr>
        <p:spPr>
          <a:xfrm>
            <a:off x="914400" y="1699859"/>
            <a:ext cx="7772400" cy="4661183"/>
          </a:xfrm>
        </p:spPr>
        <p:txBody>
          <a:bodyPr/>
          <a:lstStyle/>
          <a:p>
            <a:r>
              <a:rPr lang="en-US" sz="2400" dirty="0"/>
              <a:t>Link your CV to specific elements</a:t>
            </a:r>
          </a:p>
          <a:p>
            <a:r>
              <a:rPr lang="en-US" sz="2400" dirty="0"/>
              <a:t>Highlight your achievements</a:t>
            </a:r>
          </a:p>
          <a:p>
            <a:pPr marL="342900" lvl="2" indent="-342900">
              <a:buSzPct val="90000"/>
            </a:pPr>
            <a:r>
              <a:rPr lang="en-US" sz="2400" dirty="0"/>
              <a:t>The committees can not comment on or assess anything that isn’t in the application package, even if it would help you. </a:t>
            </a:r>
            <a:r>
              <a:rPr lang="en-US" sz="2400" b="1" dirty="0"/>
              <a:t>Include everything relevant</a:t>
            </a:r>
            <a:r>
              <a:rPr lang="en-US" sz="2400" dirty="0"/>
              <a:t> </a:t>
            </a:r>
          </a:p>
          <a:p>
            <a:r>
              <a:rPr lang="en-US" sz="2400" dirty="0"/>
              <a:t>Explain how you have fulfilled the criteria in all 3 areas (or cite compensatory clauses that you want to invoke).</a:t>
            </a:r>
          </a:p>
          <a:p>
            <a:pPr marL="0" indent="0">
              <a:buNone/>
            </a:pPr>
            <a:endParaRPr lang="en-CA" sz="2400" dirty="0"/>
          </a:p>
        </p:txBody>
      </p:sp>
    </p:spTree>
    <p:extLst>
      <p:ext uri="{BB962C8B-B14F-4D97-AF65-F5344CB8AC3E}">
        <p14:creationId xmlns:p14="http://schemas.microsoft.com/office/powerpoint/2010/main" val="28319565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Structure your letter</a:t>
            </a:r>
            <a:endParaRPr lang="en-CA"/>
          </a:p>
        </p:txBody>
      </p:sp>
      <p:sp>
        <p:nvSpPr>
          <p:cNvPr id="3" name="Content Placeholder 2"/>
          <p:cNvSpPr>
            <a:spLocks noGrp="1"/>
          </p:cNvSpPr>
          <p:nvPr>
            <p:ph idx="1"/>
          </p:nvPr>
        </p:nvSpPr>
        <p:spPr/>
        <p:txBody>
          <a:bodyPr/>
          <a:lstStyle/>
          <a:p>
            <a:r>
              <a:rPr lang="en-US" sz="2400" dirty="0"/>
              <a:t>Introduction</a:t>
            </a:r>
          </a:p>
          <a:p>
            <a:r>
              <a:rPr lang="en-US" sz="2400" dirty="0"/>
              <a:t>Address each of the 3 criteria</a:t>
            </a:r>
          </a:p>
          <a:p>
            <a:pPr lvl="1"/>
            <a:r>
              <a:rPr lang="en-US" sz="2400" dirty="0"/>
              <a:t>Narrate a coherent progression, account for shifts, changes in direction. </a:t>
            </a:r>
          </a:p>
          <a:p>
            <a:pPr lvl="1"/>
            <a:r>
              <a:rPr lang="en-US" sz="2400" dirty="0"/>
              <a:t>Highlight overlaps among teaching, research and service.</a:t>
            </a:r>
          </a:p>
          <a:p>
            <a:r>
              <a:rPr lang="en-US" sz="2400" dirty="0"/>
              <a:t>Demonstrate your success</a:t>
            </a:r>
          </a:p>
          <a:p>
            <a:r>
              <a:rPr lang="en-US" sz="2400" dirty="0"/>
              <a:t>Be aware that you have several audiences – assessors, TPC, SPAT </a:t>
            </a:r>
          </a:p>
          <a:p>
            <a:r>
              <a:rPr lang="en-US" sz="2400" dirty="0"/>
              <a:t>Conclusion</a:t>
            </a:r>
          </a:p>
          <a:p>
            <a:endParaRPr lang="en-CA" sz="2400" dirty="0"/>
          </a:p>
        </p:txBody>
      </p:sp>
    </p:spTree>
    <p:extLst>
      <p:ext uri="{BB962C8B-B14F-4D97-AF65-F5344CB8AC3E}">
        <p14:creationId xmlns:p14="http://schemas.microsoft.com/office/powerpoint/2010/main" val="3747237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CV</a:t>
            </a:r>
            <a:endParaRPr lang="en-CA"/>
          </a:p>
        </p:txBody>
      </p:sp>
      <p:sp>
        <p:nvSpPr>
          <p:cNvPr id="3" name="Content Placeholder 2"/>
          <p:cNvSpPr>
            <a:spLocks noGrp="1"/>
          </p:cNvSpPr>
          <p:nvPr>
            <p:ph idx="1"/>
          </p:nvPr>
        </p:nvSpPr>
        <p:spPr/>
        <p:txBody>
          <a:bodyPr/>
          <a:lstStyle/>
          <a:p>
            <a:r>
              <a:rPr lang="en-US" sz="2400" dirty="0"/>
              <a:t>Clear and Organized</a:t>
            </a:r>
          </a:p>
          <a:p>
            <a:r>
              <a:rPr lang="en-US" sz="2400" dirty="0"/>
              <a:t>Factual</a:t>
            </a:r>
          </a:p>
          <a:p>
            <a:r>
              <a:rPr lang="en-US" sz="2400" dirty="0"/>
              <a:t>Honest</a:t>
            </a:r>
          </a:p>
          <a:p>
            <a:r>
              <a:rPr lang="en-US" sz="2400" dirty="0"/>
              <a:t>Do not pad</a:t>
            </a:r>
            <a:endParaRPr lang="en-CA" dirty="0"/>
          </a:p>
        </p:txBody>
      </p:sp>
    </p:spTree>
    <p:extLst>
      <p:ext uri="{BB962C8B-B14F-4D97-AF65-F5344CB8AC3E}">
        <p14:creationId xmlns:p14="http://schemas.microsoft.com/office/powerpoint/2010/main" val="17142781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05F83-E6A1-E182-719C-6A7B25D5A309}"/>
              </a:ext>
            </a:extLst>
          </p:cNvPr>
          <p:cNvSpPr>
            <a:spLocks noGrp="1"/>
          </p:cNvSpPr>
          <p:nvPr>
            <p:ph type="title"/>
          </p:nvPr>
        </p:nvSpPr>
        <p:spPr/>
        <p:txBody>
          <a:bodyPr/>
          <a:lstStyle/>
          <a:p>
            <a:r>
              <a:rPr lang="en-CA" dirty="0"/>
              <a:t>Strategic Considerations</a:t>
            </a:r>
          </a:p>
        </p:txBody>
      </p:sp>
      <p:sp>
        <p:nvSpPr>
          <p:cNvPr id="3" name="Content Placeholder 2">
            <a:extLst>
              <a:ext uri="{FF2B5EF4-FFF2-40B4-BE49-F238E27FC236}">
                <a16:creationId xmlns:a16="http://schemas.microsoft.com/office/drawing/2014/main" id="{62DFE0A0-6633-5C57-B1F3-12923076FB0F}"/>
              </a:ext>
            </a:extLst>
          </p:cNvPr>
          <p:cNvSpPr>
            <a:spLocks noGrp="1"/>
          </p:cNvSpPr>
          <p:nvPr>
            <p:ph idx="1"/>
          </p:nvPr>
        </p:nvSpPr>
        <p:spPr/>
        <p:txBody>
          <a:bodyPr/>
          <a:lstStyle/>
          <a:p>
            <a:r>
              <a:rPr lang="en-CA" dirty="0"/>
              <a:t>Your CV should be organized and factual </a:t>
            </a:r>
          </a:p>
          <a:p>
            <a:r>
              <a:rPr lang="en-CA" dirty="0"/>
              <a:t>Structure your CV to tell your story, but remember that it’s a list</a:t>
            </a:r>
          </a:p>
          <a:p>
            <a:r>
              <a:rPr lang="en-CA" dirty="0"/>
              <a:t>Your letter is free-form. You can mention anything that indicates, or suggests, your impact. Include links among disparate areas</a:t>
            </a:r>
          </a:p>
          <a:p>
            <a:r>
              <a:rPr lang="en-CA" dirty="0"/>
              <a:t>Your TPC chair will be summarizing your case for promotion. </a:t>
            </a:r>
            <a:r>
              <a:rPr lang="en-CA"/>
              <a:t>Make your letter a </a:t>
            </a:r>
            <a:r>
              <a:rPr lang="en-CA" dirty="0"/>
              <a:t>draft of their summary.</a:t>
            </a:r>
          </a:p>
          <a:p>
            <a:endParaRPr lang="en-CA" dirty="0"/>
          </a:p>
        </p:txBody>
      </p:sp>
    </p:spTree>
    <p:extLst>
      <p:ext uri="{BB962C8B-B14F-4D97-AF65-F5344CB8AC3E}">
        <p14:creationId xmlns:p14="http://schemas.microsoft.com/office/powerpoint/2010/main" val="5716535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Evidence of Scholarship </a:t>
            </a:r>
            <a:endParaRPr lang="en-CA" dirty="0"/>
          </a:p>
        </p:txBody>
      </p:sp>
      <p:sp>
        <p:nvSpPr>
          <p:cNvPr id="3" name="Content Placeholder 2"/>
          <p:cNvSpPr>
            <a:spLocks noGrp="1"/>
          </p:cNvSpPr>
          <p:nvPr>
            <p:ph idx="1"/>
          </p:nvPr>
        </p:nvSpPr>
        <p:spPr/>
        <p:txBody>
          <a:bodyPr/>
          <a:lstStyle/>
          <a:p>
            <a:r>
              <a:rPr lang="en-US" sz="2400" dirty="0"/>
              <a:t>Think about your research pipeline</a:t>
            </a:r>
          </a:p>
          <a:p>
            <a:r>
              <a:rPr lang="en-US" sz="2400" dirty="0"/>
              <a:t>Describe research impact  </a:t>
            </a:r>
          </a:p>
          <a:p>
            <a:r>
              <a:rPr lang="en-US" sz="2400" dirty="0"/>
              <a:t>What you say depends very much on what your research is</a:t>
            </a:r>
          </a:p>
          <a:p>
            <a:r>
              <a:rPr lang="en-US" sz="2400" dirty="0"/>
              <a:t>Don’t rely on metrics to demonstrate impact</a:t>
            </a:r>
          </a:p>
          <a:p>
            <a:r>
              <a:rPr lang="en-US" sz="2400" dirty="0"/>
              <a:t>Make sure you include all scholarship – editing, reviewing etc.</a:t>
            </a:r>
            <a:endParaRPr lang="en-CA" sz="2400" dirty="0"/>
          </a:p>
        </p:txBody>
      </p:sp>
    </p:spTree>
    <p:extLst>
      <p:ext uri="{BB962C8B-B14F-4D97-AF65-F5344CB8AC3E}">
        <p14:creationId xmlns:p14="http://schemas.microsoft.com/office/powerpoint/2010/main" val="806430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Agenda</a:t>
            </a:r>
            <a:endParaRPr lang="en-CA"/>
          </a:p>
        </p:txBody>
      </p:sp>
      <p:sp>
        <p:nvSpPr>
          <p:cNvPr id="3" name="Content Placeholder 2"/>
          <p:cNvSpPr>
            <a:spLocks noGrp="1"/>
          </p:cNvSpPr>
          <p:nvPr>
            <p:ph idx="1"/>
          </p:nvPr>
        </p:nvSpPr>
        <p:spPr>
          <a:xfrm>
            <a:off x="1155658" y="1557703"/>
            <a:ext cx="7289883" cy="4910208"/>
          </a:xfrm>
        </p:spPr>
        <p:txBody>
          <a:bodyPr/>
          <a:lstStyle/>
          <a:p>
            <a:r>
              <a:rPr lang="en-US" sz="2000" dirty="0"/>
              <a:t>Introduction</a:t>
            </a:r>
          </a:p>
          <a:p>
            <a:pPr lvl="1"/>
            <a:r>
              <a:rPr lang="en-US" sz="1800" dirty="0"/>
              <a:t>Important considerations </a:t>
            </a:r>
          </a:p>
          <a:p>
            <a:pPr lvl="1"/>
            <a:r>
              <a:rPr lang="en-US" sz="1800" dirty="0"/>
              <a:t>Tips  </a:t>
            </a:r>
          </a:p>
          <a:p>
            <a:r>
              <a:rPr lang="en-US" sz="2000" dirty="0"/>
              <a:t>TPC Process</a:t>
            </a:r>
          </a:p>
          <a:p>
            <a:pPr lvl="1"/>
            <a:r>
              <a:rPr lang="en-US" sz="1800" dirty="0"/>
              <a:t>Deadlines</a:t>
            </a:r>
          </a:p>
          <a:p>
            <a:pPr lvl="1"/>
            <a:r>
              <a:rPr lang="en-US" sz="1800" dirty="0"/>
              <a:t>Steps in Process</a:t>
            </a:r>
          </a:p>
          <a:p>
            <a:r>
              <a:rPr lang="en-US" sz="2000" dirty="0"/>
              <a:t>Criteria</a:t>
            </a:r>
          </a:p>
          <a:p>
            <a:pPr lvl="1"/>
            <a:r>
              <a:rPr lang="en-US" sz="1800" dirty="0"/>
              <a:t>Teaching</a:t>
            </a:r>
          </a:p>
          <a:p>
            <a:pPr lvl="1"/>
            <a:r>
              <a:rPr lang="en-US" sz="1800" dirty="0"/>
              <a:t>Research</a:t>
            </a:r>
          </a:p>
          <a:p>
            <a:pPr lvl="1"/>
            <a:r>
              <a:rPr lang="en-US" sz="1800" dirty="0"/>
              <a:t>Service</a:t>
            </a:r>
          </a:p>
          <a:p>
            <a:r>
              <a:rPr lang="en-US" sz="2000" dirty="0"/>
              <a:t>Your Application</a:t>
            </a:r>
          </a:p>
          <a:p>
            <a:r>
              <a:rPr lang="en-US" sz="2000" dirty="0"/>
              <a:t>SPAT Process</a:t>
            </a:r>
            <a:endParaRPr lang="en-CA" sz="2400" dirty="0"/>
          </a:p>
        </p:txBody>
      </p:sp>
    </p:spTree>
    <p:extLst>
      <p:ext uri="{BB962C8B-B14F-4D97-AF65-F5344CB8AC3E}">
        <p14:creationId xmlns:p14="http://schemas.microsoft.com/office/powerpoint/2010/main" val="11688575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Research Dossier</a:t>
            </a:r>
            <a:endParaRPr lang="en-CA"/>
          </a:p>
        </p:txBody>
      </p:sp>
    </p:spTree>
    <p:extLst>
      <p:ext uri="{BB962C8B-B14F-4D97-AF65-F5344CB8AC3E}">
        <p14:creationId xmlns:p14="http://schemas.microsoft.com/office/powerpoint/2010/main" val="30952866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Dossier (1)</a:t>
            </a:r>
            <a:endParaRPr lang="en-CA" dirty="0"/>
          </a:p>
        </p:txBody>
      </p:sp>
      <p:sp>
        <p:nvSpPr>
          <p:cNvPr id="3" name="Content Placeholder 2"/>
          <p:cNvSpPr>
            <a:spLocks noGrp="1"/>
          </p:cNvSpPr>
          <p:nvPr>
            <p:ph idx="1"/>
          </p:nvPr>
        </p:nvSpPr>
        <p:spPr>
          <a:xfrm>
            <a:off x="914400" y="1638992"/>
            <a:ext cx="7772400" cy="3976618"/>
          </a:xfrm>
        </p:spPr>
        <p:txBody>
          <a:bodyPr/>
          <a:lstStyle/>
          <a:p>
            <a:pPr>
              <a:spcBef>
                <a:spcPts val="300"/>
              </a:spcBef>
              <a:buNone/>
            </a:pPr>
            <a:r>
              <a:rPr lang="en-US" sz="2000" b="1" u="sng" dirty="0">
                <a:cs typeface="Times New Roman" pitchFamily="18" charset="0"/>
              </a:rPr>
              <a:t>Required:</a:t>
            </a:r>
          </a:p>
          <a:p>
            <a:pPr lvl="1">
              <a:spcBef>
                <a:spcPts val="300"/>
              </a:spcBef>
            </a:pPr>
            <a:r>
              <a:rPr lang="en-US" sz="2000" dirty="0">
                <a:cs typeface="Times New Roman" pitchFamily="18" charset="0"/>
              </a:rPr>
              <a:t>a copy of all publications</a:t>
            </a:r>
          </a:p>
          <a:p>
            <a:pPr>
              <a:spcBef>
                <a:spcPts val="300"/>
              </a:spcBef>
              <a:buNone/>
            </a:pPr>
            <a:r>
              <a:rPr lang="en-US" sz="2000" b="1" u="sng" dirty="0">
                <a:cs typeface="Times New Roman" pitchFamily="18" charset="0"/>
              </a:rPr>
              <a:t>Recommended:</a:t>
            </a:r>
          </a:p>
          <a:p>
            <a:pPr lvl="1">
              <a:spcBef>
                <a:spcPts val="300"/>
              </a:spcBef>
            </a:pPr>
            <a:r>
              <a:rPr lang="en-US" sz="2000" dirty="0">
                <a:solidFill>
                  <a:srgbClr val="FF0000"/>
                </a:solidFill>
                <a:cs typeface="Times New Roman" pitchFamily="18" charset="0"/>
              </a:rPr>
              <a:t>Research statement/program</a:t>
            </a:r>
          </a:p>
          <a:p>
            <a:pPr lvl="2">
              <a:spcBef>
                <a:spcPts val="300"/>
              </a:spcBef>
            </a:pPr>
            <a:r>
              <a:rPr lang="en-US" sz="2000" dirty="0">
                <a:cs typeface="Times New Roman" pitchFamily="18" charset="0"/>
              </a:rPr>
              <a:t>Overall research statement and plans for future</a:t>
            </a:r>
          </a:p>
          <a:p>
            <a:pPr lvl="2">
              <a:spcBef>
                <a:spcPts val="300"/>
              </a:spcBef>
            </a:pPr>
            <a:r>
              <a:rPr lang="en-US" sz="2000" dirty="0">
                <a:cs typeface="Times New Roman" pitchFamily="18" charset="0"/>
              </a:rPr>
              <a:t>How past, current and future projects fit together within your program of research </a:t>
            </a:r>
          </a:p>
          <a:p>
            <a:pPr lvl="1">
              <a:spcBef>
                <a:spcPts val="300"/>
              </a:spcBef>
            </a:pPr>
            <a:r>
              <a:rPr lang="en-US" sz="2000" dirty="0">
                <a:solidFill>
                  <a:srgbClr val="FF0000"/>
                </a:solidFill>
                <a:cs typeface="Times New Roman" pitchFamily="18" charset="0"/>
              </a:rPr>
              <a:t>Any other documentation that provides evidence of achievement or potential</a:t>
            </a:r>
          </a:p>
          <a:p>
            <a:pPr lvl="2">
              <a:spcBef>
                <a:spcPts val="300"/>
              </a:spcBef>
            </a:pPr>
            <a:r>
              <a:rPr lang="en-US" sz="2000" dirty="0">
                <a:cs typeface="Times New Roman" pitchFamily="18" charset="0"/>
              </a:rPr>
              <a:t>E.g., book contracts, copies of emails from publishers, reviews of your work, journal rankings, citation counts, </a:t>
            </a:r>
          </a:p>
          <a:p>
            <a:pPr marL="0" indent="0">
              <a:buNone/>
            </a:pPr>
            <a:endParaRPr lang="en-CA" dirty="0"/>
          </a:p>
        </p:txBody>
      </p:sp>
    </p:spTree>
    <p:extLst>
      <p:ext uri="{BB962C8B-B14F-4D97-AF65-F5344CB8AC3E}">
        <p14:creationId xmlns:p14="http://schemas.microsoft.com/office/powerpoint/2010/main" val="399505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Dossier (2)</a:t>
            </a:r>
            <a:endParaRPr lang="en-CA" dirty="0"/>
          </a:p>
        </p:txBody>
      </p:sp>
      <p:sp>
        <p:nvSpPr>
          <p:cNvPr id="3" name="Content Placeholder 2"/>
          <p:cNvSpPr>
            <a:spLocks noGrp="1"/>
          </p:cNvSpPr>
          <p:nvPr>
            <p:ph idx="1"/>
          </p:nvPr>
        </p:nvSpPr>
        <p:spPr>
          <a:xfrm>
            <a:off x="914400" y="1641579"/>
            <a:ext cx="7772400" cy="4759221"/>
          </a:xfrm>
        </p:spPr>
        <p:txBody>
          <a:bodyPr/>
          <a:lstStyle/>
          <a:p>
            <a:pPr marL="514350" indent="-514350">
              <a:spcAft>
                <a:spcPts val="300"/>
              </a:spcAft>
              <a:buFont typeface="+mj-lt"/>
              <a:buAutoNum type="arabicPeriod"/>
            </a:pPr>
            <a:r>
              <a:rPr lang="en-CA" sz="1800" dirty="0">
                <a:solidFill>
                  <a:srgbClr val="FF0000"/>
                </a:solidFill>
                <a:cs typeface="Times New Roman" panose="02020603050405020304" pitchFamily="18" charset="0"/>
              </a:rPr>
              <a:t>Research Statement or research program  (essential!!)</a:t>
            </a:r>
          </a:p>
          <a:p>
            <a:pPr marL="514350" indent="-514350">
              <a:spcAft>
                <a:spcPts val="300"/>
              </a:spcAft>
              <a:buFont typeface="+mj-lt"/>
              <a:buAutoNum type="arabicPeriod"/>
            </a:pPr>
            <a:r>
              <a:rPr lang="en-CA" sz="1800" dirty="0">
                <a:cs typeface="Times New Roman" panose="02020603050405020304" pitchFamily="18" charset="0"/>
              </a:rPr>
              <a:t>List of contents </a:t>
            </a:r>
          </a:p>
          <a:p>
            <a:pPr marL="971550" lvl="1" indent="-514350">
              <a:spcAft>
                <a:spcPts val="300"/>
              </a:spcAft>
              <a:buFont typeface="+mj-lt"/>
              <a:buAutoNum type="alphaLcPeriod"/>
            </a:pPr>
            <a:r>
              <a:rPr lang="en-CA" sz="1800" dirty="0">
                <a:cs typeface="Times New Roman" panose="02020603050405020304" pitchFamily="18" charset="0"/>
              </a:rPr>
              <a:t>Copies of publications </a:t>
            </a:r>
          </a:p>
          <a:p>
            <a:pPr marL="971550" lvl="1" indent="-514350">
              <a:spcAft>
                <a:spcPts val="300"/>
              </a:spcAft>
              <a:buFont typeface="+mj-lt"/>
              <a:buAutoNum type="alphaLcPeriod"/>
            </a:pPr>
            <a:r>
              <a:rPr lang="en-CA" sz="1800" dirty="0">
                <a:cs typeface="Times New Roman" panose="02020603050405020304" pitchFamily="18" charset="0"/>
              </a:rPr>
              <a:t>Publications forthcoming (include letter/email from editor showing acceptance, and a copy)</a:t>
            </a:r>
          </a:p>
          <a:p>
            <a:pPr marL="971550" lvl="1" indent="-514350">
              <a:spcAft>
                <a:spcPts val="300"/>
              </a:spcAft>
              <a:buFont typeface="+mj-lt"/>
              <a:buAutoNum type="alphaLcPeriod"/>
            </a:pPr>
            <a:r>
              <a:rPr lang="en-CA" sz="1800" dirty="0">
                <a:cs typeface="Times New Roman" panose="02020603050405020304" pitchFamily="18" charset="0"/>
              </a:rPr>
              <a:t>Publications under review (copies plus email from editors)</a:t>
            </a:r>
          </a:p>
          <a:p>
            <a:pPr marL="971550" lvl="1" indent="-514350">
              <a:spcAft>
                <a:spcPts val="300"/>
              </a:spcAft>
              <a:buFont typeface="+mj-lt"/>
              <a:buAutoNum type="alphaLcPeriod"/>
            </a:pPr>
            <a:r>
              <a:rPr lang="en-CA" sz="1800" dirty="0">
                <a:cs typeface="Times New Roman" panose="02020603050405020304" pitchFamily="18" charset="0"/>
              </a:rPr>
              <a:t>Working papers or draft publications (copies)</a:t>
            </a:r>
          </a:p>
          <a:p>
            <a:pPr marL="971550" lvl="1" indent="-514350">
              <a:spcAft>
                <a:spcPts val="300"/>
              </a:spcAft>
              <a:buFont typeface="+mj-lt"/>
              <a:buAutoNum type="alphaLcPeriod"/>
            </a:pPr>
            <a:r>
              <a:rPr lang="en-CA" sz="1800" dirty="0">
                <a:cs typeface="Times New Roman" panose="02020603050405020304" pitchFamily="18" charset="0"/>
              </a:rPr>
              <a:t>List of grant applications (can include application or letter e.g. 4A)</a:t>
            </a:r>
          </a:p>
          <a:p>
            <a:pPr marL="971550" lvl="1" indent="-514350">
              <a:spcAft>
                <a:spcPts val="300"/>
              </a:spcAft>
              <a:buFont typeface="+mj-lt"/>
              <a:buAutoNum type="alphaLcPeriod"/>
            </a:pPr>
            <a:r>
              <a:rPr lang="en-CA" sz="1800" dirty="0">
                <a:cs typeface="Times New Roman" panose="02020603050405020304" pitchFamily="18" charset="0"/>
              </a:rPr>
              <a:t>List of grants awarded (include notice of award)</a:t>
            </a:r>
          </a:p>
          <a:p>
            <a:pPr marL="971550" lvl="1" indent="-514350">
              <a:spcAft>
                <a:spcPts val="300"/>
              </a:spcAft>
              <a:buFont typeface="+mj-lt"/>
              <a:buAutoNum type="alphaLcPeriod"/>
            </a:pPr>
            <a:r>
              <a:rPr lang="en-CA" sz="1800" dirty="0">
                <a:cs typeface="Times New Roman" panose="02020603050405020304" pitchFamily="18" charset="0"/>
              </a:rPr>
              <a:t>Contracts for books, publications (email or letter or contract)</a:t>
            </a:r>
          </a:p>
          <a:p>
            <a:pPr marL="971550" lvl="1" indent="-514350">
              <a:spcAft>
                <a:spcPts val="300"/>
              </a:spcAft>
              <a:buFont typeface="+mj-lt"/>
              <a:buAutoNum type="alphaLcPeriod"/>
            </a:pPr>
            <a:r>
              <a:rPr lang="en-CA" sz="1800" dirty="0">
                <a:cs typeface="Times New Roman" panose="02020603050405020304" pitchFamily="18" charset="0"/>
              </a:rPr>
              <a:t>Publication ranking information or citation counts</a:t>
            </a:r>
          </a:p>
          <a:p>
            <a:pPr marL="971550" lvl="1" indent="-514350">
              <a:spcAft>
                <a:spcPts val="300"/>
              </a:spcAft>
              <a:buFont typeface="+mj-lt"/>
              <a:buAutoNum type="alphaLcPeriod"/>
            </a:pPr>
            <a:r>
              <a:rPr lang="en-CA" sz="1800" dirty="0">
                <a:cs typeface="Times New Roman" panose="02020603050405020304" pitchFamily="18" charset="0"/>
              </a:rPr>
              <a:t>Proof of any research awards</a:t>
            </a:r>
          </a:p>
          <a:p>
            <a:pPr marL="971550" lvl="1" indent="-514350">
              <a:spcAft>
                <a:spcPts val="300"/>
              </a:spcAft>
              <a:buFont typeface="+mj-lt"/>
              <a:buAutoNum type="alphaLcPeriod"/>
            </a:pPr>
            <a:r>
              <a:rPr lang="en-CA" sz="1800" dirty="0">
                <a:cs typeface="Times New Roman" panose="02020603050405020304" pitchFamily="18" charset="0"/>
              </a:rPr>
              <a:t>Anything else relevant</a:t>
            </a:r>
          </a:p>
          <a:p>
            <a:endParaRPr lang="en-CA" dirty="0"/>
          </a:p>
        </p:txBody>
      </p:sp>
    </p:spTree>
    <p:extLst>
      <p:ext uri="{BB962C8B-B14F-4D97-AF65-F5344CB8AC3E}">
        <p14:creationId xmlns:p14="http://schemas.microsoft.com/office/powerpoint/2010/main" val="40742257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Teaching Dossier</a:t>
            </a:r>
            <a:endParaRPr lang="en-CA"/>
          </a:p>
        </p:txBody>
      </p:sp>
      <p:sp>
        <p:nvSpPr>
          <p:cNvPr id="3" name="Content Placeholder 2"/>
          <p:cNvSpPr>
            <a:spLocks noGrp="1"/>
          </p:cNvSpPr>
          <p:nvPr>
            <p:ph idx="1"/>
          </p:nvPr>
        </p:nvSpPr>
        <p:spPr/>
        <p:txBody>
          <a:bodyPr/>
          <a:lstStyle/>
          <a:p>
            <a:r>
              <a:rPr lang="en-US" sz="2400" dirty="0">
                <a:hlinkClick r:id="rId2"/>
              </a:rPr>
              <a:t>Template</a:t>
            </a:r>
            <a:endParaRPr lang="en-CA" sz="2400" dirty="0"/>
          </a:p>
        </p:txBody>
      </p:sp>
    </p:spTree>
    <p:extLst>
      <p:ext uri="{BB962C8B-B14F-4D97-AF65-F5344CB8AC3E}">
        <p14:creationId xmlns:p14="http://schemas.microsoft.com/office/powerpoint/2010/main" val="20829448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 Dossier – 31.6.1 &amp; Appendix M</a:t>
            </a:r>
            <a:endParaRPr lang="en-CA" dirty="0"/>
          </a:p>
        </p:txBody>
      </p:sp>
      <p:sp>
        <p:nvSpPr>
          <p:cNvPr id="3" name="Content Placeholder 2"/>
          <p:cNvSpPr>
            <a:spLocks noGrp="1"/>
          </p:cNvSpPr>
          <p:nvPr>
            <p:ph idx="1"/>
          </p:nvPr>
        </p:nvSpPr>
        <p:spPr>
          <a:xfrm>
            <a:off x="914400" y="1536908"/>
            <a:ext cx="7772400" cy="5122309"/>
          </a:xfrm>
        </p:spPr>
        <p:txBody>
          <a:bodyPr/>
          <a:lstStyle/>
          <a:p>
            <a:pPr marL="514350" indent="-514350">
              <a:buFont typeface="+mj-lt"/>
              <a:buAutoNum type="romanLcPeriod"/>
            </a:pPr>
            <a:r>
              <a:rPr lang="en-US" sz="2200" dirty="0">
                <a:cs typeface="Times New Roman" pitchFamily="18" charset="0"/>
              </a:rPr>
              <a:t>List of courses taught</a:t>
            </a:r>
          </a:p>
          <a:p>
            <a:pPr marL="857250" lvl="1" indent="-457200"/>
            <a:r>
              <a:rPr lang="en-US" sz="2000" dirty="0">
                <a:cs typeface="Times New Roman" pitchFamily="18" charset="0"/>
              </a:rPr>
              <a:t>course number, title, credit value, and enrolment</a:t>
            </a:r>
          </a:p>
          <a:p>
            <a:pPr marL="514350" indent="-514350">
              <a:buFont typeface="+mj-lt"/>
              <a:buAutoNum type="romanLcPeriod"/>
            </a:pPr>
            <a:r>
              <a:rPr lang="en-US" sz="2200" dirty="0">
                <a:cs typeface="Times New Roman" pitchFamily="18" charset="0"/>
              </a:rPr>
              <a:t>The outline for each course listed above</a:t>
            </a:r>
          </a:p>
          <a:p>
            <a:pPr marL="514350" indent="-514350">
              <a:buFont typeface="+mj-lt"/>
              <a:buAutoNum type="romanLcPeriod"/>
            </a:pPr>
            <a:r>
              <a:rPr lang="en-US" sz="2200" dirty="0">
                <a:cs typeface="Times New Roman" pitchFamily="18" charset="0"/>
              </a:rPr>
              <a:t>List of individual student projects supervised</a:t>
            </a:r>
          </a:p>
          <a:p>
            <a:pPr lvl="1"/>
            <a:r>
              <a:rPr lang="en-US" sz="2000" dirty="0">
                <a:cs typeface="Times New Roman" pitchFamily="18" charset="0"/>
              </a:rPr>
              <a:t>completed or in progress, and</a:t>
            </a:r>
          </a:p>
          <a:p>
            <a:pPr lvl="1"/>
            <a:r>
              <a:rPr lang="en-US" sz="2000" dirty="0">
                <a:cs typeface="Times New Roman" pitchFamily="18" charset="0"/>
              </a:rPr>
              <a:t>the nature of the faculty member's involvement (principal advisor, second reader, external examiner, etc.) at Laurier or elsewhere; </a:t>
            </a:r>
          </a:p>
          <a:p>
            <a:pPr marL="514350" indent="-514350">
              <a:buFont typeface="+mj-lt"/>
              <a:buAutoNum type="romanLcPeriod"/>
            </a:pPr>
            <a:r>
              <a:rPr lang="en-US" sz="2200" dirty="0">
                <a:cs typeface="Times New Roman" pitchFamily="18" charset="0"/>
              </a:rPr>
              <a:t>The student teaching evaluations in a Member's Official File shall be considered as part of the Teaching Dossier. </a:t>
            </a:r>
          </a:p>
          <a:p>
            <a:pPr marL="514350" indent="-514350">
              <a:buFont typeface="+mj-lt"/>
              <a:buAutoNum type="romanLcPeriod"/>
            </a:pPr>
            <a:r>
              <a:rPr lang="en-US" sz="2200" dirty="0">
                <a:cs typeface="Times New Roman" pitchFamily="18" charset="0"/>
              </a:rPr>
              <a:t>Statement of Member’s pedagogical goals and objectives</a:t>
            </a:r>
          </a:p>
          <a:p>
            <a:endParaRPr lang="en-CA" dirty="0"/>
          </a:p>
        </p:txBody>
      </p:sp>
    </p:spTree>
    <p:extLst>
      <p:ext uri="{BB962C8B-B14F-4D97-AF65-F5344CB8AC3E}">
        <p14:creationId xmlns:p14="http://schemas.microsoft.com/office/powerpoint/2010/main" val="3326743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extLst>
              <p:ext uri="{D42A27DB-BD31-4B8C-83A1-F6EECF244321}">
                <p14:modId xmlns:p14="http://schemas.microsoft.com/office/powerpoint/2010/main" val="710121060"/>
              </p:ext>
            </p:extLst>
          </p:nvPr>
        </p:nvGraphicFramePr>
        <p:xfrm>
          <a:off x="834886" y="1302026"/>
          <a:ext cx="8169966" cy="5466524"/>
        </p:xfrm>
        <a:graphic>
          <a:graphicData uri="http://schemas.openxmlformats.org/drawingml/2006/table">
            <a:tbl>
              <a:tblPr firstRow="1" bandRow="1">
                <a:tableStyleId>{5C22544A-7EE6-4342-B048-85BDC9FD1C3A}</a:tableStyleId>
              </a:tblPr>
              <a:tblGrid>
                <a:gridCol w="3020827">
                  <a:extLst>
                    <a:ext uri="{9D8B030D-6E8A-4147-A177-3AD203B41FA5}">
                      <a16:colId xmlns:a16="http://schemas.microsoft.com/office/drawing/2014/main" val="2911138452"/>
                    </a:ext>
                  </a:extLst>
                </a:gridCol>
                <a:gridCol w="5149139">
                  <a:extLst>
                    <a:ext uri="{9D8B030D-6E8A-4147-A177-3AD203B41FA5}">
                      <a16:colId xmlns:a16="http://schemas.microsoft.com/office/drawing/2014/main" val="4229245466"/>
                    </a:ext>
                  </a:extLst>
                </a:gridCol>
              </a:tblGrid>
              <a:tr h="374376">
                <a:tc>
                  <a:txBody>
                    <a:bodyPr/>
                    <a:lstStyle/>
                    <a:p>
                      <a:r>
                        <a:rPr lang="en-CA" sz="1800" dirty="0">
                          <a:latin typeface="+mj-lt"/>
                          <a:cs typeface="Times New Roman" panose="02020603050405020304" pitchFamily="18" charset="0"/>
                          <a:hlinkClick r:id="rId3"/>
                        </a:rPr>
                        <a:t>Teaching Dossier</a:t>
                      </a:r>
                      <a:endParaRPr lang="en-CA" sz="1800" dirty="0">
                        <a:latin typeface="+mj-lt"/>
                        <a:cs typeface="Times New Roman" panose="02020603050405020304" pitchFamily="18" charset="0"/>
                      </a:endParaRPr>
                    </a:p>
                  </a:txBody>
                  <a:tcPr/>
                </a:tc>
                <a:tc>
                  <a:txBody>
                    <a:bodyPr/>
                    <a:lstStyle/>
                    <a:p>
                      <a:r>
                        <a:rPr lang="en-CA" sz="1800">
                          <a:latin typeface="+mj-lt"/>
                          <a:cs typeface="Times New Roman" panose="02020603050405020304" pitchFamily="18" charset="0"/>
                        </a:rPr>
                        <a:t>Purpose</a:t>
                      </a:r>
                    </a:p>
                  </a:txBody>
                  <a:tcPr/>
                </a:tc>
                <a:extLst>
                  <a:ext uri="{0D108BD9-81ED-4DB2-BD59-A6C34878D82A}">
                    <a16:rowId xmlns:a16="http://schemas.microsoft.com/office/drawing/2014/main" val="514731219"/>
                  </a:ext>
                </a:extLst>
              </a:tr>
              <a:tr h="13483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0000"/>
                          </a:solidFill>
                          <a:latin typeface="+mj-lt"/>
                          <a:cs typeface="Times New Roman" panose="02020603050405020304" pitchFamily="18" charset="0"/>
                        </a:rPr>
                        <a:t>Teaching Statement - Pedagogy</a:t>
                      </a:r>
                    </a:p>
                    <a:p>
                      <a:endParaRPr lang="en-CA" sz="1800" dirty="0">
                        <a:latin typeface="+mj-lt"/>
                        <a:cs typeface="Times New Roman" panose="02020603050405020304" pitchFamily="18" charset="0"/>
                      </a:endParaRPr>
                    </a:p>
                  </a:txBody>
                  <a:tcPr/>
                </a:tc>
                <a:tc>
                  <a:txBody>
                    <a:bodyPr/>
                    <a:lstStyle/>
                    <a:p>
                      <a:pPr marL="285750" lvl="0" indent="-285750">
                        <a:spcAft>
                          <a:spcPts val="0"/>
                        </a:spcAft>
                        <a:buFont typeface="Arial" panose="020B0604020202020204" pitchFamily="34" charset="0"/>
                        <a:buChar char="•"/>
                      </a:pPr>
                      <a:r>
                        <a:rPr lang="en-US" sz="1800" dirty="0">
                          <a:solidFill>
                            <a:schemeClr val="tx1"/>
                          </a:solidFill>
                          <a:latin typeface="+mj-lt"/>
                          <a:cs typeface="Times New Roman" panose="02020603050405020304" pitchFamily="18" charset="0"/>
                        </a:rPr>
                        <a:t>Thoughtful summary of </a:t>
                      </a:r>
                      <a:r>
                        <a:rPr lang="en-US" sz="1800" i="0" dirty="0">
                          <a:solidFill>
                            <a:schemeClr val="tx1"/>
                          </a:solidFill>
                          <a:latin typeface="+mj-lt"/>
                          <a:cs typeface="Times New Roman" panose="02020603050405020304" pitchFamily="18" charset="0"/>
                        </a:rPr>
                        <a:t>your teaching style, goals and overall commitment to student learning</a:t>
                      </a:r>
                    </a:p>
                    <a:p>
                      <a:pPr marL="285750" lvl="0" indent="-285750">
                        <a:spcAft>
                          <a:spcPts val="0"/>
                        </a:spcAft>
                        <a:buFont typeface="Arial" panose="020B0604020202020204" pitchFamily="34" charset="0"/>
                        <a:buChar char="•"/>
                      </a:pPr>
                      <a:r>
                        <a:rPr lang="en-US" sz="1800" dirty="0">
                          <a:solidFill>
                            <a:srgbClr val="FF0000"/>
                          </a:solidFill>
                          <a:latin typeface="+mj-lt"/>
                          <a:cs typeface="Times New Roman" panose="02020603050405020304" pitchFamily="18" charset="0"/>
                        </a:rPr>
                        <a:t>This is listed as optional – but is really essential!!!</a:t>
                      </a:r>
                      <a:endParaRPr lang="en-CA" sz="1800" dirty="0">
                        <a:latin typeface="+mj-lt"/>
                        <a:cs typeface="Times New Roman" panose="02020603050405020304" pitchFamily="18" charset="0"/>
                      </a:endParaRPr>
                    </a:p>
                  </a:txBody>
                  <a:tcPr/>
                </a:tc>
                <a:extLst>
                  <a:ext uri="{0D108BD9-81ED-4DB2-BD59-A6C34878D82A}">
                    <a16:rowId xmlns:a16="http://schemas.microsoft.com/office/drawing/2014/main" val="3358657131"/>
                  </a:ext>
                </a:extLst>
              </a:tr>
              <a:tr h="1497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mj-lt"/>
                          <a:cs typeface="Times New Roman" panose="02020603050405020304" pitchFamily="18" charset="0"/>
                        </a:rPr>
                        <a:t>Teaching Record and course outlines</a:t>
                      </a:r>
                    </a:p>
                    <a:p>
                      <a:endParaRPr lang="en-CA" sz="1800" dirty="0">
                        <a:latin typeface="+mj-lt"/>
                        <a:cs typeface="Times New Roman" panose="02020603050405020304" pitchFamily="18" charset="0"/>
                      </a:endParaRPr>
                    </a:p>
                  </a:txBody>
                  <a:tcPr/>
                </a:tc>
                <a:tc>
                  <a:txBody>
                    <a:bodyPr/>
                    <a:lstStyle/>
                    <a:p>
                      <a:pPr marL="285750" lvl="0" indent="-285750">
                        <a:lnSpc>
                          <a:spcPct val="100000"/>
                        </a:lnSpc>
                        <a:spcAft>
                          <a:spcPts val="0"/>
                        </a:spcAft>
                        <a:buFont typeface="Arial" panose="020B0604020202020204" pitchFamily="34" charset="0"/>
                        <a:buChar char="•"/>
                      </a:pPr>
                      <a:r>
                        <a:rPr lang="en-US" sz="1800" dirty="0">
                          <a:latin typeface="+mj-lt"/>
                          <a:cs typeface="Times New Roman" panose="02020603050405020304" pitchFamily="18" charset="0"/>
                        </a:rPr>
                        <a:t>List of courses taught with course outlines in appendix</a:t>
                      </a:r>
                    </a:p>
                    <a:p>
                      <a:pPr marL="285750" lvl="0" indent="-285750">
                        <a:lnSpc>
                          <a:spcPct val="100000"/>
                        </a:lnSpc>
                        <a:spcAft>
                          <a:spcPts val="0"/>
                        </a:spcAft>
                        <a:buFont typeface="Arial" panose="020B0604020202020204" pitchFamily="34" charset="0"/>
                        <a:buChar char="•"/>
                      </a:pPr>
                      <a:r>
                        <a:rPr lang="en-US" sz="1800" dirty="0">
                          <a:latin typeface="+mj-lt"/>
                          <a:cs typeface="Times New Roman" panose="02020603050405020304" pitchFamily="18" charset="0"/>
                        </a:rPr>
                        <a:t>List of course co-ordination and course development</a:t>
                      </a:r>
                    </a:p>
                    <a:p>
                      <a:pPr marL="285750" lvl="0" indent="-285750">
                        <a:lnSpc>
                          <a:spcPct val="100000"/>
                        </a:lnSpc>
                        <a:spcAft>
                          <a:spcPts val="0"/>
                        </a:spcAft>
                        <a:buFont typeface="Arial" panose="020B0604020202020204" pitchFamily="34" charset="0"/>
                        <a:buChar char="•"/>
                      </a:pPr>
                      <a:r>
                        <a:rPr lang="en-US" sz="1800" dirty="0">
                          <a:latin typeface="+mj-lt"/>
                          <a:cs typeface="Times New Roman" panose="02020603050405020304" pitchFamily="18" charset="0"/>
                        </a:rPr>
                        <a:t>List of contributions to program development  </a:t>
                      </a:r>
                      <a:endParaRPr lang="en-CA" sz="1800" dirty="0">
                        <a:latin typeface="+mj-lt"/>
                        <a:cs typeface="Times New Roman" panose="02020603050405020304" pitchFamily="18" charset="0"/>
                      </a:endParaRPr>
                    </a:p>
                  </a:txBody>
                  <a:tcPr/>
                </a:tc>
                <a:extLst>
                  <a:ext uri="{0D108BD9-81ED-4DB2-BD59-A6C34878D82A}">
                    <a16:rowId xmlns:a16="http://schemas.microsoft.com/office/drawing/2014/main" val="3288094124"/>
                  </a:ext>
                </a:extLst>
              </a:tr>
              <a:tr h="9359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rgbClr val="FF0000"/>
                          </a:solidFill>
                          <a:latin typeface="+mj-lt"/>
                          <a:cs typeface="Times New Roman" panose="02020603050405020304" pitchFamily="18" charset="0"/>
                        </a:rPr>
                        <a:t>Summary of Teaching Evaluations</a:t>
                      </a:r>
                      <a:endParaRPr lang="en-CA" sz="1800">
                        <a:solidFill>
                          <a:srgbClr val="FF0000"/>
                        </a:solidFill>
                        <a:latin typeface="+mj-lt"/>
                        <a:cs typeface="Times New Roman" panose="02020603050405020304" pitchFamily="18"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latin typeface="+mj-lt"/>
                          <a:cs typeface="Times New Roman" panose="02020603050405020304" pitchFamily="18" charset="0"/>
                        </a:rPr>
                        <a:t>Provide context; make comments </a:t>
                      </a:r>
                    </a:p>
                    <a:p>
                      <a:pPr marL="171450" indent="-171450">
                        <a:buFont typeface="Arial" panose="020B0604020202020204" pitchFamily="34" charset="0"/>
                        <a:buChar char="•"/>
                      </a:pPr>
                      <a:r>
                        <a:rPr lang="en-CA" sz="1800" baseline="0" dirty="0">
                          <a:latin typeface="+mj-lt"/>
                          <a:cs typeface="Times New Roman" panose="02020603050405020304" pitchFamily="18" charset="0"/>
                        </a:rPr>
                        <a:t>  Show trend over time (if it is upward)</a:t>
                      </a:r>
                    </a:p>
                    <a:p>
                      <a:endParaRPr lang="en-CA" sz="1800" dirty="0">
                        <a:latin typeface="+mj-lt"/>
                        <a:cs typeface="Times New Roman" panose="02020603050405020304" pitchFamily="18" charset="0"/>
                      </a:endParaRPr>
                    </a:p>
                  </a:txBody>
                  <a:tcPr/>
                </a:tc>
                <a:extLst>
                  <a:ext uri="{0D108BD9-81ED-4DB2-BD59-A6C34878D82A}">
                    <a16:rowId xmlns:a16="http://schemas.microsoft.com/office/drawing/2014/main" val="2036096397"/>
                  </a:ext>
                </a:extLst>
              </a:tr>
              <a:tr h="374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rgbClr val="FF0000"/>
                          </a:solidFill>
                          <a:latin typeface="+mj-lt"/>
                          <a:cs typeface="Times New Roman" panose="02020603050405020304" pitchFamily="18" charset="0"/>
                        </a:rPr>
                        <a:t>List of teaching awards</a:t>
                      </a:r>
                      <a:endParaRPr lang="en-CA" sz="1800">
                        <a:solidFill>
                          <a:srgbClr val="FF0000"/>
                        </a:solidFill>
                        <a:latin typeface="+mj-lt"/>
                        <a:cs typeface="Times New Roman" panose="02020603050405020304" pitchFamily="18" charset="0"/>
                      </a:endParaRPr>
                    </a:p>
                  </a:txBody>
                  <a:tcPr/>
                </a:tc>
                <a:tc>
                  <a:txBody>
                    <a:bodyPr/>
                    <a:lstStyle/>
                    <a:p>
                      <a:pPr marL="342900" indent="-342900">
                        <a:buFont typeface="Arial" panose="020B0604020202020204" pitchFamily="34" charset="0"/>
                        <a:buChar char="•"/>
                      </a:pPr>
                      <a:r>
                        <a:rPr lang="en-CA" sz="1800" dirty="0">
                          <a:latin typeface="+mj-lt"/>
                          <a:cs typeface="Times New Roman" panose="02020603050405020304" pitchFamily="18" charset="0"/>
                        </a:rPr>
                        <a:t>Nominations</a:t>
                      </a:r>
                      <a:r>
                        <a:rPr lang="en-CA" sz="1800" baseline="0" dirty="0">
                          <a:latin typeface="+mj-lt"/>
                          <a:cs typeface="Times New Roman" panose="02020603050405020304" pitchFamily="18" charset="0"/>
                        </a:rPr>
                        <a:t> and awarded</a:t>
                      </a:r>
                      <a:endParaRPr lang="en-CA" sz="1800" dirty="0">
                        <a:latin typeface="+mj-lt"/>
                        <a:cs typeface="Times New Roman" panose="02020603050405020304" pitchFamily="18" charset="0"/>
                      </a:endParaRPr>
                    </a:p>
                  </a:txBody>
                  <a:tcPr/>
                </a:tc>
                <a:extLst>
                  <a:ext uri="{0D108BD9-81ED-4DB2-BD59-A6C34878D82A}">
                    <a16:rowId xmlns:a16="http://schemas.microsoft.com/office/drawing/2014/main" val="1788007435"/>
                  </a:ext>
                </a:extLst>
              </a:tr>
              <a:tr h="9359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mj-lt"/>
                          <a:cs typeface="Times New Roman" panose="02020603050405020304" pitchFamily="18" charset="0"/>
                        </a:rPr>
                        <a:t>List student projects super- vised at Laurier or elsewhere</a:t>
                      </a:r>
                      <a:endParaRPr lang="en-CA" sz="1800" dirty="0">
                        <a:latin typeface="+mj-lt"/>
                        <a:cs typeface="Times New Roman" panose="02020603050405020304" pitchFamily="18" charset="0"/>
                      </a:endParaRPr>
                    </a:p>
                  </a:txBody>
                  <a:tcPr/>
                </a:tc>
                <a:tc>
                  <a:txBody>
                    <a:bodyPr/>
                    <a:lstStyle/>
                    <a:p>
                      <a:pPr marL="342900" lvl="0" indent="-342900">
                        <a:buFont typeface="Arial" panose="020B0604020202020204" pitchFamily="34" charset="0"/>
                        <a:buChar char="•"/>
                      </a:pPr>
                      <a:r>
                        <a:rPr lang="en-US" sz="1800" dirty="0">
                          <a:latin typeface="+mj-lt"/>
                          <a:cs typeface="Times New Roman" pitchFamily="18" charset="0"/>
                        </a:rPr>
                        <a:t>Completed or in progress, and</a:t>
                      </a:r>
                    </a:p>
                    <a:p>
                      <a:pPr marL="342900" lvl="0" indent="-342900">
                        <a:buFont typeface="Arial" panose="020B0604020202020204" pitchFamily="34" charset="0"/>
                        <a:buChar char="•"/>
                      </a:pPr>
                      <a:r>
                        <a:rPr lang="en-US" sz="1800" dirty="0">
                          <a:latin typeface="+mj-lt"/>
                          <a:cs typeface="Times New Roman" pitchFamily="18" charset="0"/>
                        </a:rPr>
                        <a:t>The nature of your involvement; </a:t>
                      </a:r>
                    </a:p>
                    <a:p>
                      <a:endParaRPr lang="en-CA" sz="1800" dirty="0">
                        <a:latin typeface="+mj-lt"/>
                        <a:cs typeface="Times New Roman" panose="02020603050405020304" pitchFamily="18" charset="0"/>
                      </a:endParaRPr>
                    </a:p>
                  </a:txBody>
                  <a:tcPr/>
                </a:tc>
                <a:extLst>
                  <a:ext uri="{0D108BD9-81ED-4DB2-BD59-A6C34878D82A}">
                    <a16:rowId xmlns:a16="http://schemas.microsoft.com/office/drawing/2014/main" val="2591648373"/>
                  </a:ext>
                </a:extLst>
              </a:tr>
            </a:tbl>
          </a:graphicData>
        </a:graphic>
      </p:graphicFrame>
      <p:sp>
        <p:nvSpPr>
          <p:cNvPr id="4" name="TextBox 3">
            <a:extLst>
              <a:ext uri="{FF2B5EF4-FFF2-40B4-BE49-F238E27FC236}">
                <a16:creationId xmlns:a16="http://schemas.microsoft.com/office/drawing/2014/main" id="{7D0F0670-561A-499A-A6D4-556EE8A42D37}"/>
              </a:ext>
            </a:extLst>
          </p:cNvPr>
          <p:cNvSpPr txBox="1"/>
          <p:nvPr/>
        </p:nvSpPr>
        <p:spPr>
          <a:xfrm>
            <a:off x="834886" y="374495"/>
            <a:ext cx="7846437" cy="738664"/>
          </a:xfrm>
          <a:prstGeom prst="rect">
            <a:avLst/>
          </a:prstGeom>
          <a:noFill/>
        </p:spPr>
        <p:txBody>
          <a:bodyPr wrap="square">
            <a:spAutoFit/>
          </a:bodyPr>
          <a:lstStyle/>
          <a:p>
            <a:r>
              <a:rPr lang="en-CA" sz="4200" dirty="0">
                <a:solidFill>
                  <a:schemeClr val="tx2"/>
                </a:solidFill>
                <a:latin typeface="+mj-lt"/>
              </a:rPr>
              <a:t>Teaching Dossier – 31.6.1&amp; App M</a:t>
            </a:r>
          </a:p>
        </p:txBody>
      </p:sp>
    </p:spTree>
    <p:extLst>
      <p:ext uri="{BB962C8B-B14F-4D97-AF65-F5344CB8AC3E}">
        <p14:creationId xmlns:p14="http://schemas.microsoft.com/office/powerpoint/2010/main" val="33964661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Course Surveys</a:t>
            </a:r>
            <a:endParaRPr lang="en-CA" dirty="0"/>
          </a:p>
        </p:txBody>
      </p:sp>
      <p:sp>
        <p:nvSpPr>
          <p:cNvPr id="3" name="Content Placeholder 2"/>
          <p:cNvSpPr>
            <a:spLocks noGrp="1"/>
          </p:cNvSpPr>
          <p:nvPr>
            <p:ph idx="1"/>
          </p:nvPr>
        </p:nvSpPr>
        <p:spPr>
          <a:xfrm>
            <a:off x="914400" y="1573012"/>
            <a:ext cx="7772400" cy="4525963"/>
          </a:xfrm>
        </p:spPr>
        <p:txBody>
          <a:bodyPr/>
          <a:lstStyle/>
          <a:p>
            <a:r>
              <a:rPr lang="en-CA" sz="2400" dirty="0"/>
              <a:t>Official file contains copies, so you need to provide context!</a:t>
            </a:r>
          </a:p>
          <a:p>
            <a:r>
              <a:rPr lang="en-US" sz="2400" dirty="0"/>
              <a:t>What did you do when you get low scores?</a:t>
            </a:r>
            <a:endParaRPr lang="en-CA" sz="2400" dirty="0"/>
          </a:p>
          <a:p>
            <a:r>
              <a:rPr lang="en-CA" sz="2400" dirty="0"/>
              <a:t>You should summarize highlights</a:t>
            </a:r>
          </a:p>
          <a:p>
            <a:pPr lvl="1"/>
            <a:r>
              <a:rPr lang="en-CA" sz="2400" dirty="0"/>
              <a:t>Upward trend over time </a:t>
            </a:r>
          </a:p>
          <a:p>
            <a:pPr lvl="2"/>
            <a:r>
              <a:rPr lang="en-CA" sz="2000" dirty="0"/>
              <a:t>Also comment on teaching professional development you have taken to improve</a:t>
            </a:r>
          </a:p>
          <a:p>
            <a:pPr lvl="1"/>
            <a:r>
              <a:rPr lang="en-CA" sz="2400" dirty="0"/>
              <a:t>Courses that you score highly on vs. those that are lower and why </a:t>
            </a:r>
          </a:p>
          <a:p>
            <a:pPr lvl="2"/>
            <a:r>
              <a:rPr lang="en-CA" sz="2000" dirty="0"/>
              <a:t>E.g., required courses or 1</a:t>
            </a:r>
            <a:r>
              <a:rPr lang="en-CA" sz="2000" baseline="30000" dirty="0"/>
              <a:t>st</a:t>
            </a:r>
            <a:r>
              <a:rPr lang="en-CA" sz="2000" dirty="0"/>
              <a:t>/2</a:t>
            </a:r>
            <a:r>
              <a:rPr lang="en-CA" sz="2000" baseline="30000" dirty="0"/>
              <a:t>nd</a:t>
            </a:r>
            <a:r>
              <a:rPr lang="en-CA" sz="2000" dirty="0"/>
              <a:t> year tend to be lower</a:t>
            </a:r>
          </a:p>
        </p:txBody>
      </p:sp>
    </p:spTree>
    <p:extLst>
      <p:ext uri="{BB962C8B-B14F-4D97-AF65-F5344CB8AC3E}">
        <p14:creationId xmlns:p14="http://schemas.microsoft.com/office/powerpoint/2010/main" val="39728869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B053F-8E46-6AAE-AC40-720A34B73BAE}"/>
              </a:ext>
            </a:extLst>
          </p:cNvPr>
          <p:cNvSpPr>
            <a:spLocks noGrp="1"/>
          </p:cNvSpPr>
          <p:nvPr>
            <p:ph type="title"/>
          </p:nvPr>
        </p:nvSpPr>
        <p:spPr/>
        <p:txBody>
          <a:bodyPr/>
          <a:lstStyle/>
          <a:p>
            <a:r>
              <a:rPr lang="en-CA" dirty="0"/>
              <a:t>How your case proceeds</a:t>
            </a:r>
          </a:p>
        </p:txBody>
      </p:sp>
      <p:sp>
        <p:nvSpPr>
          <p:cNvPr id="3" name="Content Placeholder 2">
            <a:extLst>
              <a:ext uri="{FF2B5EF4-FFF2-40B4-BE49-F238E27FC236}">
                <a16:creationId xmlns:a16="http://schemas.microsoft.com/office/drawing/2014/main" id="{C83ADCC4-C176-3458-988C-7F411821F4D5}"/>
              </a:ext>
            </a:extLst>
          </p:cNvPr>
          <p:cNvSpPr>
            <a:spLocks noGrp="1"/>
          </p:cNvSpPr>
          <p:nvPr>
            <p:ph idx="1"/>
          </p:nvPr>
        </p:nvSpPr>
        <p:spPr/>
        <p:txBody>
          <a:bodyPr/>
          <a:lstStyle/>
          <a:p>
            <a:endParaRPr lang="en-CA" dirty="0"/>
          </a:p>
        </p:txBody>
      </p:sp>
    </p:spTree>
    <p:extLst>
      <p:ext uri="{BB962C8B-B14F-4D97-AF65-F5344CB8AC3E}">
        <p14:creationId xmlns:p14="http://schemas.microsoft.com/office/powerpoint/2010/main" val="19058271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277813"/>
            <a:ext cx="8080513" cy="1143000"/>
          </a:xfrm>
        </p:spPr>
        <p:txBody>
          <a:bodyPr/>
          <a:lstStyle/>
          <a:p>
            <a:r>
              <a:rPr lang="en-US" sz="4000" dirty="0"/>
              <a:t>TPC Recommendation – 15.4.8</a:t>
            </a:r>
            <a:endParaRPr lang="en-CA" sz="4000" dirty="0"/>
          </a:p>
        </p:txBody>
      </p:sp>
      <p:sp>
        <p:nvSpPr>
          <p:cNvPr id="3" name="Content Placeholder 2"/>
          <p:cNvSpPr>
            <a:spLocks noGrp="1"/>
          </p:cNvSpPr>
          <p:nvPr>
            <p:ph idx="1"/>
          </p:nvPr>
        </p:nvSpPr>
        <p:spPr>
          <a:xfrm>
            <a:off x="914400" y="1600200"/>
            <a:ext cx="7772400" cy="4872038"/>
          </a:xfrm>
        </p:spPr>
        <p:txBody>
          <a:bodyPr/>
          <a:lstStyle/>
          <a:p>
            <a:r>
              <a:rPr lang="en-US" sz="2200" dirty="0">
                <a:cs typeface="Times New Roman" pitchFamily="18" charset="0"/>
              </a:rPr>
              <a:t>The report and recommendation of the TPC go to the VPA and shall include</a:t>
            </a:r>
          </a:p>
          <a:p>
            <a:pPr lvl="1"/>
            <a:r>
              <a:rPr lang="en-US" sz="2000" dirty="0">
                <a:cs typeface="Times New Roman" pitchFamily="18" charset="0"/>
              </a:rPr>
              <a:t>a numerical record of the vote upon which the recommendation is based </a:t>
            </a:r>
          </a:p>
          <a:p>
            <a:pPr lvl="1"/>
            <a:r>
              <a:rPr lang="en-US" sz="2000" dirty="0">
                <a:cs typeface="Times New Roman" pitchFamily="18" charset="0"/>
              </a:rPr>
              <a:t>a written statement of reasons for the recommendation.</a:t>
            </a:r>
          </a:p>
          <a:p>
            <a:r>
              <a:rPr lang="en-US" sz="2200" dirty="0">
                <a:cs typeface="Times New Roman" pitchFamily="18" charset="0"/>
              </a:rPr>
              <a:t>If the recommendation is not unanimous, the statement shall include reasons supporting and opposing the recommendation. </a:t>
            </a:r>
          </a:p>
          <a:p>
            <a:pPr lvl="1"/>
            <a:r>
              <a:rPr lang="en-US" sz="2000" dirty="0">
                <a:cs typeface="Times New Roman" pitchFamily="18" charset="0"/>
              </a:rPr>
              <a:t>Such reasons shall relate only to the conditions and criteria for tenure and promotion. </a:t>
            </a:r>
          </a:p>
          <a:p>
            <a:r>
              <a:rPr lang="en-US" sz="2200" dirty="0">
                <a:cs typeface="Times New Roman" pitchFamily="18" charset="0"/>
              </a:rPr>
              <a:t>If the recommendation is not unanimous, contact WLUFA</a:t>
            </a:r>
          </a:p>
          <a:p>
            <a:pPr lvl="1"/>
            <a:endParaRPr lang="en-US" sz="2400" dirty="0">
              <a:latin typeface="Times New Roman" pitchFamily="18" charset="0"/>
              <a:cs typeface="Times New Roman" pitchFamily="18" charset="0"/>
            </a:endParaRPr>
          </a:p>
          <a:p>
            <a:endParaRPr lang="en-CA" dirty="0"/>
          </a:p>
        </p:txBody>
      </p:sp>
    </p:spTree>
    <p:extLst>
      <p:ext uri="{BB962C8B-B14F-4D97-AF65-F5344CB8AC3E}">
        <p14:creationId xmlns:p14="http://schemas.microsoft.com/office/powerpoint/2010/main" val="1933401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SPAT Composition</a:t>
            </a:r>
            <a:endParaRPr lang="en-CA"/>
          </a:p>
        </p:txBody>
      </p:sp>
      <p:sp>
        <p:nvSpPr>
          <p:cNvPr id="3" name="Content Placeholder 2"/>
          <p:cNvSpPr>
            <a:spLocks noGrp="1"/>
          </p:cNvSpPr>
          <p:nvPr>
            <p:ph idx="1"/>
          </p:nvPr>
        </p:nvSpPr>
        <p:spPr/>
        <p:txBody>
          <a:bodyPr/>
          <a:lstStyle/>
          <a:p>
            <a:r>
              <a:rPr lang="en-US" sz="2400" dirty="0"/>
              <a:t>Chaired by VP Academic</a:t>
            </a:r>
          </a:p>
          <a:p>
            <a:r>
              <a:rPr lang="en-US" sz="2400" dirty="0"/>
              <a:t>7 voting members</a:t>
            </a:r>
          </a:p>
          <a:p>
            <a:pPr lvl="1"/>
            <a:r>
              <a:rPr lang="en-US" sz="2000" dirty="0"/>
              <a:t>VP Academic</a:t>
            </a:r>
          </a:p>
          <a:p>
            <a:pPr lvl="1"/>
            <a:r>
              <a:rPr lang="en-US" sz="2000" dirty="0"/>
              <a:t>Dean of member’s unit</a:t>
            </a:r>
          </a:p>
          <a:p>
            <a:pPr lvl="1"/>
            <a:r>
              <a:rPr lang="en-US" sz="2000" dirty="0"/>
              <a:t>5 tenured faculty, elected by Faculty Council</a:t>
            </a:r>
          </a:p>
          <a:p>
            <a:r>
              <a:rPr lang="en-US" sz="2400" dirty="0"/>
              <a:t>3 non-voting members</a:t>
            </a:r>
          </a:p>
          <a:p>
            <a:pPr lvl="1"/>
            <a:r>
              <a:rPr lang="en-US" sz="2000" dirty="0"/>
              <a:t>VP Research</a:t>
            </a:r>
          </a:p>
          <a:p>
            <a:pPr lvl="1"/>
            <a:r>
              <a:rPr lang="en-US" sz="2000" dirty="0"/>
              <a:t>Vice-Provost Teaching and Learning</a:t>
            </a:r>
          </a:p>
          <a:p>
            <a:pPr lvl="1"/>
            <a:r>
              <a:rPr lang="en-US" sz="2000" dirty="0"/>
              <a:t>Equity Rep</a:t>
            </a:r>
          </a:p>
          <a:p>
            <a:endParaRPr lang="en-CA" dirty="0"/>
          </a:p>
        </p:txBody>
      </p:sp>
    </p:spTree>
    <p:extLst>
      <p:ext uri="{BB962C8B-B14F-4D97-AF65-F5344CB8AC3E}">
        <p14:creationId xmlns:p14="http://schemas.microsoft.com/office/powerpoint/2010/main" val="107007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Quick Guide to Acronyms </a:t>
            </a:r>
            <a:endParaRPr lang="en-CA"/>
          </a:p>
        </p:txBody>
      </p:sp>
      <p:sp>
        <p:nvSpPr>
          <p:cNvPr id="3" name="Content Placeholder 2"/>
          <p:cNvSpPr>
            <a:spLocks noGrp="1"/>
          </p:cNvSpPr>
          <p:nvPr>
            <p:ph idx="1"/>
          </p:nvPr>
        </p:nvSpPr>
        <p:spPr/>
        <p:txBody>
          <a:bodyPr/>
          <a:lstStyle/>
          <a:p>
            <a:r>
              <a:rPr lang="en-US" sz="2400" dirty="0"/>
              <a:t>CA = Collective Agreement</a:t>
            </a:r>
          </a:p>
          <a:p>
            <a:r>
              <a:rPr lang="en-US" sz="2400" dirty="0"/>
              <a:t>TPC = Tenure and Promotion Committee</a:t>
            </a:r>
          </a:p>
          <a:p>
            <a:pPr lvl="1"/>
            <a:r>
              <a:rPr lang="en-US" sz="2000" dirty="0"/>
              <a:t>Includes Department TPC, Program TPC, Business Department TP Committee, Faculty TPC (in non-departmentalized Faculties) </a:t>
            </a:r>
          </a:p>
          <a:p>
            <a:r>
              <a:rPr lang="en-US" sz="2400" dirty="0"/>
              <a:t>PTP = Professional Teaching Position</a:t>
            </a:r>
          </a:p>
          <a:p>
            <a:r>
              <a:rPr lang="en-US" sz="2400" dirty="0"/>
              <a:t>SPAT = Senate Promotion and Tenure Committee</a:t>
            </a:r>
          </a:p>
          <a:p>
            <a:endParaRPr lang="en-CA" dirty="0"/>
          </a:p>
        </p:txBody>
      </p:sp>
    </p:spTree>
    <p:extLst>
      <p:ext uri="{BB962C8B-B14F-4D97-AF65-F5344CB8AC3E}">
        <p14:creationId xmlns:p14="http://schemas.microsoft.com/office/powerpoint/2010/main" val="31994101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SPAT Process - 15.5.2 &amp; .3</a:t>
            </a:r>
            <a:endParaRPr lang="en-CA" dirty="0"/>
          </a:p>
        </p:txBody>
      </p:sp>
      <p:sp>
        <p:nvSpPr>
          <p:cNvPr id="3" name="Content Placeholder 2"/>
          <p:cNvSpPr>
            <a:spLocks noGrp="1"/>
          </p:cNvSpPr>
          <p:nvPr>
            <p:ph idx="1"/>
          </p:nvPr>
        </p:nvSpPr>
        <p:spPr>
          <a:xfrm>
            <a:off x="914400" y="1530626"/>
            <a:ext cx="7772400" cy="4814248"/>
          </a:xfrm>
        </p:spPr>
        <p:txBody>
          <a:bodyPr/>
          <a:lstStyle/>
          <a:p>
            <a:r>
              <a:rPr lang="en-US" sz="2400" dirty="0">
                <a:cs typeface="Times New Roman" pitchFamily="18" charset="0"/>
              </a:rPr>
              <a:t>Member’s chair </a:t>
            </a:r>
          </a:p>
          <a:p>
            <a:pPr lvl="1"/>
            <a:r>
              <a:rPr lang="en-US" sz="2000" dirty="0">
                <a:cs typeface="Times New Roman" pitchFamily="18" charset="0"/>
              </a:rPr>
              <a:t>presents the TPC recommendation to SPAT</a:t>
            </a:r>
          </a:p>
          <a:p>
            <a:pPr lvl="1"/>
            <a:r>
              <a:rPr lang="en-US" sz="2000" dirty="0">
                <a:cs typeface="Times New Roman" pitchFamily="18" charset="0"/>
              </a:rPr>
              <a:t>Answers any questions SPAT members have </a:t>
            </a:r>
            <a:r>
              <a:rPr lang="en-US" sz="2000" dirty="0">
                <a:cs typeface="Times New Roman" pitchFamily="18" charset="0"/>
                <a:sym typeface="Wingdings" panose="05000000000000000000" pitchFamily="2" charset="2"/>
              </a:rPr>
              <a:t> leaves</a:t>
            </a:r>
            <a:endParaRPr lang="en-US" sz="2000" dirty="0">
              <a:cs typeface="Times New Roman" pitchFamily="18" charset="0"/>
            </a:endParaRPr>
          </a:p>
          <a:p>
            <a:r>
              <a:rPr lang="en-US" sz="2400" dirty="0">
                <a:cs typeface="Times New Roman" pitchFamily="18" charset="0"/>
              </a:rPr>
              <a:t>VP Research </a:t>
            </a:r>
          </a:p>
          <a:p>
            <a:pPr lvl="1"/>
            <a:r>
              <a:rPr lang="en-US" sz="2000" dirty="0">
                <a:cs typeface="Times New Roman" pitchFamily="18" charset="0"/>
              </a:rPr>
              <a:t>Provides opinion on research record</a:t>
            </a:r>
          </a:p>
          <a:p>
            <a:r>
              <a:rPr lang="en-US" sz="2400" dirty="0">
                <a:cs typeface="Times New Roman" pitchFamily="18" charset="0"/>
              </a:rPr>
              <a:t>Vice-Provost Teaching and Learning</a:t>
            </a:r>
          </a:p>
          <a:p>
            <a:pPr lvl="1"/>
            <a:r>
              <a:rPr lang="en-US" sz="2000" dirty="0">
                <a:cs typeface="Times New Roman" pitchFamily="18" charset="0"/>
              </a:rPr>
              <a:t>Provides opinion on teaching record and pedagogy</a:t>
            </a:r>
          </a:p>
          <a:p>
            <a:r>
              <a:rPr lang="en-US" sz="2400" dirty="0">
                <a:cs typeface="Times New Roman" pitchFamily="18" charset="0"/>
              </a:rPr>
              <a:t>Equity Rep</a:t>
            </a:r>
          </a:p>
          <a:p>
            <a:pPr lvl="1"/>
            <a:r>
              <a:rPr lang="en-US" sz="2000" dirty="0">
                <a:cs typeface="Times New Roman" pitchFamily="18" charset="0"/>
              </a:rPr>
              <a:t>Ensures correct process is followed, e.g., pregnancy/parental leaves are recognized, no conflicts of interest, etc.</a:t>
            </a:r>
          </a:p>
          <a:p>
            <a:endParaRPr lang="en-CA" dirty="0"/>
          </a:p>
        </p:txBody>
      </p:sp>
    </p:spTree>
    <p:extLst>
      <p:ext uri="{BB962C8B-B14F-4D97-AF65-F5344CB8AC3E}">
        <p14:creationId xmlns:p14="http://schemas.microsoft.com/office/powerpoint/2010/main" val="29649459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a:xfrm>
            <a:off x="998657" y="90952"/>
            <a:ext cx="4694875" cy="926976"/>
          </a:xfrm>
        </p:spPr>
        <p:txBody>
          <a:bodyPr/>
          <a:lstStyle/>
          <a:p>
            <a:r>
              <a:rPr lang="en-US" dirty="0"/>
              <a:t>Stage 2 - SPAT </a:t>
            </a:r>
          </a:p>
        </p:txBody>
      </p:sp>
      <p:sp>
        <p:nvSpPr>
          <p:cNvPr id="4" name="TextBox 3"/>
          <p:cNvSpPr txBox="1"/>
          <p:nvPr/>
        </p:nvSpPr>
        <p:spPr>
          <a:xfrm>
            <a:off x="103120" y="1012126"/>
            <a:ext cx="1691681" cy="1477328"/>
          </a:xfrm>
          <a:prstGeom prst="rect">
            <a:avLst/>
          </a:prstGeom>
          <a:solidFill>
            <a:srgbClr val="FFCC00"/>
          </a:solidFill>
        </p:spPr>
        <p:txBody>
          <a:bodyPr wrap="square" rtlCol="0">
            <a:spAutoFit/>
          </a:bodyPr>
          <a:lstStyle/>
          <a:p>
            <a:r>
              <a:rPr lang="en-US" sz="1800" dirty="0">
                <a:latin typeface="+mn-lt"/>
                <a:cs typeface="Times New Roman" pitchFamily="18" charset="0"/>
              </a:rPr>
              <a:t>SPAT receives TPC letter/report by Mar 15.</a:t>
            </a:r>
          </a:p>
          <a:p>
            <a:r>
              <a:rPr lang="en-US" sz="1800" dirty="0">
                <a:latin typeface="+mn-lt"/>
                <a:cs typeface="Times New Roman" pitchFamily="18" charset="0"/>
              </a:rPr>
              <a:t>(S 15.4.9)</a:t>
            </a:r>
          </a:p>
        </p:txBody>
      </p:sp>
      <p:cxnSp>
        <p:nvCxnSpPr>
          <p:cNvPr id="6" name="Elbow Connector 5"/>
          <p:cNvCxnSpPr>
            <a:cxnSpLocks/>
          </p:cNvCxnSpPr>
          <p:nvPr/>
        </p:nvCxnSpPr>
        <p:spPr>
          <a:xfrm>
            <a:off x="1844497" y="1392352"/>
            <a:ext cx="4538488" cy="1802113"/>
          </a:xfrm>
          <a:prstGeom prst="bentConnector3">
            <a:avLst>
              <a:gd name="adj1" fmla="val 50000"/>
            </a:avLst>
          </a:prstGeom>
          <a:ln w="41275" cmpd="sng">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6452041" y="2064406"/>
            <a:ext cx="2520280" cy="2541632"/>
            <a:chOff x="6452041" y="2064406"/>
            <a:chExt cx="2520280" cy="2354886"/>
          </a:xfrm>
        </p:grpSpPr>
        <p:sp>
          <p:nvSpPr>
            <p:cNvPr id="5" name="TextBox 4"/>
            <p:cNvSpPr txBox="1"/>
            <p:nvPr/>
          </p:nvSpPr>
          <p:spPr>
            <a:xfrm>
              <a:off x="6452041" y="2064406"/>
              <a:ext cx="2520280" cy="1368782"/>
            </a:xfrm>
            <a:prstGeom prst="rect">
              <a:avLst/>
            </a:prstGeom>
            <a:solidFill>
              <a:srgbClr val="FFC000"/>
            </a:solidFill>
          </p:spPr>
          <p:txBody>
            <a:bodyPr wrap="square" rtlCol="0">
              <a:spAutoFit/>
            </a:bodyPr>
            <a:lstStyle/>
            <a:p>
              <a:r>
                <a:rPr lang="en-US" sz="1800" dirty="0">
                  <a:latin typeface="+mn-lt"/>
                  <a:cs typeface="Times New Roman" panose="02020603050405020304" pitchFamily="18" charset="0"/>
                </a:rPr>
                <a:t>SPAT meets and makes its recommendation &amp; report to President  by May 15.(S 15.6.2)</a:t>
              </a:r>
            </a:p>
          </p:txBody>
        </p:sp>
        <p:cxnSp>
          <p:nvCxnSpPr>
            <p:cNvPr id="13" name="Straight Arrow Connector 12"/>
            <p:cNvCxnSpPr>
              <a:cxnSpLocks/>
            </p:cNvCxnSpPr>
            <p:nvPr/>
          </p:nvCxnSpPr>
          <p:spPr>
            <a:xfrm>
              <a:off x="7524328" y="3492514"/>
              <a:ext cx="0" cy="92677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14" name="TextBox 13"/>
          <p:cNvSpPr txBox="1"/>
          <p:nvPr/>
        </p:nvSpPr>
        <p:spPr>
          <a:xfrm>
            <a:off x="6462386" y="4638024"/>
            <a:ext cx="2517733" cy="2031325"/>
          </a:xfrm>
          <a:prstGeom prst="rect">
            <a:avLst/>
          </a:prstGeom>
          <a:solidFill>
            <a:srgbClr val="CD5376"/>
          </a:solidFill>
        </p:spPr>
        <p:txBody>
          <a:bodyPr wrap="square" rtlCol="0">
            <a:spAutoFit/>
          </a:bodyPr>
          <a:lstStyle/>
          <a:p>
            <a:r>
              <a:rPr lang="en-US" sz="1800" dirty="0">
                <a:latin typeface="+mn-lt"/>
                <a:cs typeface="Times New Roman" pitchFamily="18" charset="0"/>
              </a:rPr>
              <a:t>Candidate receives copy of letter – decision, vote count,  reasons (S 15.6.1)</a:t>
            </a:r>
          </a:p>
          <a:p>
            <a:pPr>
              <a:buFont typeface="Arial" pitchFamily="34" charset="0"/>
              <a:buChar char="•"/>
            </a:pPr>
            <a:r>
              <a:rPr lang="en-US" sz="1800" dirty="0">
                <a:latin typeface="+mn-lt"/>
                <a:cs typeface="Times New Roman" pitchFamily="18" charset="0"/>
              </a:rPr>
              <a:t>Contact WLUFA if negative recommendation</a:t>
            </a:r>
          </a:p>
        </p:txBody>
      </p:sp>
      <p:grpSp>
        <p:nvGrpSpPr>
          <p:cNvPr id="29" name="Group 28"/>
          <p:cNvGrpSpPr/>
          <p:nvPr/>
        </p:nvGrpSpPr>
        <p:grpSpPr>
          <a:xfrm rot="20647089">
            <a:off x="-188268" y="4487478"/>
            <a:ext cx="2319939" cy="2337475"/>
            <a:chOff x="-29887" y="4221087"/>
            <a:chExt cx="3237678" cy="2626455"/>
          </a:xfrm>
        </p:grpSpPr>
        <p:sp>
          <p:nvSpPr>
            <p:cNvPr id="25" name="7-Point Star 24"/>
            <p:cNvSpPr/>
            <p:nvPr/>
          </p:nvSpPr>
          <p:spPr>
            <a:xfrm>
              <a:off x="-29887" y="4221087"/>
              <a:ext cx="3237678" cy="2626455"/>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4" name="TextBox 23"/>
            <p:cNvSpPr txBox="1"/>
            <p:nvPr/>
          </p:nvSpPr>
          <p:spPr>
            <a:xfrm>
              <a:off x="590211" y="4794175"/>
              <a:ext cx="2471214" cy="1971212"/>
            </a:xfrm>
            <a:prstGeom prst="rect">
              <a:avLst/>
            </a:prstGeom>
            <a:noFill/>
          </p:spPr>
          <p:txBody>
            <a:bodyPr wrap="square" rtlCol="0">
              <a:spAutoFit/>
            </a:bodyPr>
            <a:lstStyle/>
            <a:p>
              <a:r>
                <a:rPr lang="en-US" sz="1800" dirty="0">
                  <a:latin typeface="+mn-lt"/>
                  <a:cs typeface="Times New Roman" pitchFamily="18" charset="0"/>
                </a:rPr>
                <a:t>submit additional  information by email or letter</a:t>
              </a:r>
            </a:p>
            <a:p>
              <a:r>
                <a:rPr lang="en-US" sz="1800" dirty="0">
                  <a:latin typeface="+mn-lt"/>
                  <a:cs typeface="Times New Roman" pitchFamily="18" charset="0"/>
                </a:rPr>
                <a:t> at any time!</a:t>
              </a:r>
            </a:p>
            <a:p>
              <a:endParaRPr lang="en-CA" sz="1800" dirty="0"/>
            </a:p>
          </p:txBody>
        </p:sp>
      </p:grpSp>
      <p:grpSp>
        <p:nvGrpSpPr>
          <p:cNvPr id="3" name="Group 2"/>
          <p:cNvGrpSpPr/>
          <p:nvPr/>
        </p:nvGrpSpPr>
        <p:grpSpPr>
          <a:xfrm>
            <a:off x="4342280" y="993506"/>
            <a:ext cx="2016224" cy="2105745"/>
            <a:chOff x="4342280" y="993506"/>
            <a:chExt cx="2016224" cy="2054776"/>
          </a:xfrm>
        </p:grpSpPr>
        <p:sp>
          <p:nvSpPr>
            <p:cNvPr id="9" name="TextBox 8"/>
            <p:cNvSpPr txBox="1"/>
            <p:nvPr/>
          </p:nvSpPr>
          <p:spPr>
            <a:xfrm>
              <a:off x="4342280" y="993506"/>
              <a:ext cx="2016224" cy="900981"/>
            </a:xfrm>
            <a:prstGeom prst="rect">
              <a:avLst/>
            </a:prstGeom>
            <a:solidFill>
              <a:srgbClr val="FFCCCC"/>
            </a:solidFill>
          </p:spPr>
          <p:txBody>
            <a:bodyPr wrap="square" rtlCol="0">
              <a:spAutoFit/>
            </a:bodyPr>
            <a:lstStyle/>
            <a:p>
              <a:r>
                <a:rPr lang="en-US" sz="1800" dirty="0">
                  <a:latin typeface="+mn-lt"/>
                  <a:cs typeface="Times New Roman" pitchFamily="18" charset="0"/>
                </a:rPr>
                <a:t>SPAT may request additional info (S15.5.4)</a:t>
              </a:r>
            </a:p>
          </p:txBody>
        </p:sp>
        <p:cxnSp>
          <p:nvCxnSpPr>
            <p:cNvPr id="31" name="Straight Arrow Connector 30"/>
            <p:cNvCxnSpPr>
              <a:cxnSpLocks/>
            </p:cNvCxnSpPr>
            <p:nvPr/>
          </p:nvCxnSpPr>
          <p:spPr>
            <a:xfrm>
              <a:off x="5156130" y="1950583"/>
              <a:ext cx="0" cy="1097699"/>
            </a:xfrm>
            <a:prstGeom prst="straightConnector1">
              <a:avLst/>
            </a:prstGeom>
            <a:ln w="28575">
              <a:solidFill>
                <a:srgbClr val="92D05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grpSp>
      <p:grpSp>
        <p:nvGrpSpPr>
          <p:cNvPr id="7" name="Group 6"/>
          <p:cNvGrpSpPr/>
          <p:nvPr/>
        </p:nvGrpSpPr>
        <p:grpSpPr>
          <a:xfrm>
            <a:off x="4138352" y="3316753"/>
            <a:ext cx="2201878" cy="3377608"/>
            <a:chOff x="4230159" y="3194465"/>
            <a:chExt cx="2201878" cy="3377608"/>
          </a:xfrm>
        </p:grpSpPr>
        <p:sp>
          <p:nvSpPr>
            <p:cNvPr id="11" name="TextBox 10"/>
            <p:cNvSpPr txBox="1"/>
            <p:nvPr/>
          </p:nvSpPr>
          <p:spPr>
            <a:xfrm>
              <a:off x="4230159" y="3986750"/>
              <a:ext cx="2201878" cy="2585323"/>
            </a:xfrm>
            <a:prstGeom prst="rect">
              <a:avLst/>
            </a:prstGeom>
            <a:solidFill>
              <a:srgbClr val="FFCCCC"/>
            </a:solidFill>
          </p:spPr>
          <p:txBody>
            <a:bodyPr wrap="square" rtlCol="0">
              <a:spAutoFit/>
            </a:bodyPr>
            <a:lstStyle/>
            <a:p>
              <a:r>
                <a:rPr lang="en-US" sz="1800" dirty="0">
                  <a:latin typeface="+mn-lt"/>
                  <a:cs typeface="Times New Roman" pitchFamily="18" charset="0"/>
                </a:rPr>
                <a:t>SPAT may request you to respond if any negative information is presented (S15.5.4)</a:t>
              </a:r>
            </a:p>
            <a:p>
              <a:r>
                <a:rPr lang="en-US" sz="1800" dirty="0">
                  <a:latin typeface="+mn-lt"/>
                  <a:cs typeface="Times New Roman" pitchFamily="18" charset="0"/>
                </a:rPr>
                <a:t>-good to appear and bring WLUFA rep</a:t>
              </a:r>
            </a:p>
          </p:txBody>
        </p:sp>
        <p:cxnSp>
          <p:nvCxnSpPr>
            <p:cNvPr id="33" name="Straight Arrow Connector 32"/>
            <p:cNvCxnSpPr>
              <a:cxnSpLocks/>
            </p:cNvCxnSpPr>
            <p:nvPr/>
          </p:nvCxnSpPr>
          <p:spPr>
            <a:xfrm>
              <a:off x="5247937" y="3194465"/>
              <a:ext cx="0" cy="658899"/>
            </a:xfrm>
            <a:prstGeom prst="straightConnector1">
              <a:avLst/>
            </a:prstGeom>
            <a:ln w="28575">
              <a:solidFill>
                <a:srgbClr val="92D05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grpSp>
      <p:grpSp>
        <p:nvGrpSpPr>
          <p:cNvPr id="2" name="Group 1"/>
          <p:cNvGrpSpPr/>
          <p:nvPr/>
        </p:nvGrpSpPr>
        <p:grpSpPr>
          <a:xfrm>
            <a:off x="1964608" y="1486381"/>
            <a:ext cx="2007423" cy="3232089"/>
            <a:chOff x="1950542" y="1427508"/>
            <a:chExt cx="2007423" cy="3232089"/>
          </a:xfrm>
        </p:grpSpPr>
        <p:sp>
          <p:nvSpPr>
            <p:cNvPr id="8" name="TextBox 7"/>
            <p:cNvSpPr txBox="1"/>
            <p:nvPr/>
          </p:nvSpPr>
          <p:spPr>
            <a:xfrm>
              <a:off x="1950542" y="2074274"/>
              <a:ext cx="2007423" cy="2585323"/>
            </a:xfrm>
            <a:prstGeom prst="rect">
              <a:avLst/>
            </a:prstGeom>
            <a:solidFill>
              <a:srgbClr val="CD5376"/>
            </a:solidFill>
          </p:spPr>
          <p:txBody>
            <a:bodyPr wrap="square" rtlCol="0">
              <a:spAutoFit/>
            </a:bodyPr>
            <a:lstStyle/>
            <a:p>
              <a:r>
                <a:rPr lang="en-US" sz="1800" dirty="0">
                  <a:latin typeface="+mn-lt"/>
                  <a:cs typeface="Times New Roman" pitchFamily="18" charset="0"/>
                </a:rPr>
                <a:t>Candidate receives invitation to appear or provide more  information (S15.5.4)</a:t>
              </a:r>
            </a:p>
            <a:p>
              <a:pPr>
                <a:buFont typeface="Arial" pitchFamily="34" charset="0"/>
                <a:buChar char="•"/>
              </a:pPr>
              <a:r>
                <a:rPr lang="en-US" sz="1600" dirty="0">
                  <a:latin typeface="+mn-lt"/>
                  <a:cs typeface="Times New Roman" pitchFamily="18" charset="0"/>
                </a:rPr>
                <a:t>Most decline</a:t>
              </a:r>
            </a:p>
            <a:p>
              <a:pPr>
                <a:buFont typeface="Arial" pitchFamily="34" charset="0"/>
                <a:buChar char="•"/>
              </a:pPr>
              <a:r>
                <a:rPr lang="en-US" sz="1600" dirty="0">
                  <a:latin typeface="+mn-lt"/>
                  <a:cs typeface="Times New Roman" pitchFamily="18" charset="0"/>
                </a:rPr>
                <a:t>Some appear with WLUFA rep </a:t>
              </a:r>
            </a:p>
          </p:txBody>
        </p:sp>
        <p:cxnSp>
          <p:nvCxnSpPr>
            <p:cNvPr id="34" name="Straight Arrow Connector 33"/>
            <p:cNvCxnSpPr/>
            <p:nvPr/>
          </p:nvCxnSpPr>
          <p:spPr>
            <a:xfrm>
              <a:off x="2866650" y="1427508"/>
              <a:ext cx="0" cy="578025"/>
            </a:xfrm>
            <a:prstGeom prst="straightConnector1">
              <a:avLst/>
            </a:prstGeom>
            <a:ln w="28575">
              <a:solidFill>
                <a:srgbClr val="92D050"/>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7492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up)">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up)">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additive="base">
                                        <p:cTn id="37" dur="500" fill="hold"/>
                                        <p:tgtEl>
                                          <p:spTgt spid="29"/>
                                        </p:tgtEl>
                                        <p:attrNameLst>
                                          <p:attrName>ppt_x</p:attrName>
                                        </p:attrNameLst>
                                      </p:cBhvr>
                                      <p:tavLst>
                                        <p:tav tm="0">
                                          <p:val>
                                            <p:strVal val="0-#ppt_w/2"/>
                                          </p:val>
                                        </p:tav>
                                        <p:tav tm="100000">
                                          <p:val>
                                            <p:strVal val="#ppt_x"/>
                                          </p:val>
                                        </p:tav>
                                      </p:tavLst>
                                    </p:anim>
                                    <p:anim calcmode="lin" valueType="num">
                                      <p:cBhvr additive="base">
                                        <p:cTn id="38"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SPAT Recommendation – 15.5.5</a:t>
            </a:r>
            <a:endParaRPr lang="en-CA" dirty="0"/>
          </a:p>
        </p:txBody>
      </p:sp>
      <p:sp>
        <p:nvSpPr>
          <p:cNvPr id="3" name="Content Placeholder 2"/>
          <p:cNvSpPr>
            <a:spLocks noGrp="1"/>
          </p:cNvSpPr>
          <p:nvPr>
            <p:ph idx="1"/>
          </p:nvPr>
        </p:nvSpPr>
        <p:spPr/>
        <p:txBody>
          <a:bodyPr/>
          <a:lstStyle/>
          <a:p>
            <a:r>
              <a:rPr lang="en-US" sz="2400" b="1" dirty="0"/>
              <a:t>SPAT’s recommendation shall be based only on </a:t>
            </a:r>
            <a:r>
              <a:rPr lang="en-US" sz="2400" dirty="0"/>
              <a:t>documentation presented and the evidence heard, and on the recommendation of the TPC</a:t>
            </a:r>
          </a:p>
          <a:p>
            <a:pPr lvl="1"/>
            <a:r>
              <a:rPr lang="en-US" sz="2000" dirty="0"/>
              <a:t>No hearsay allowed!</a:t>
            </a:r>
          </a:p>
          <a:p>
            <a:pPr lvl="1"/>
            <a:r>
              <a:rPr lang="en-US" sz="2000" dirty="0"/>
              <a:t>Not a rubber stamp of TPC; considers criteria, etc.</a:t>
            </a:r>
          </a:p>
          <a:p>
            <a:r>
              <a:rPr lang="en-US" sz="2400" b="1" dirty="0"/>
              <a:t>Recommendation provides reasons as well as a numerical record of all votes</a:t>
            </a:r>
            <a:endParaRPr lang="en-US" sz="2400" dirty="0"/>
          </a:p>
          <a:p>
            <a:endParaRPr lang="en-CA" dirty="0"/>
          </a:p>
        </p:txBody>
      </p:sp>
    </p:spTree>
    <p:extLst>
      <p:ext uri="{BB962C8B-B14F-4D97-AF65-F5344CB8AC3E}">
        <p14:creationId xmlns:p14="http://schemas.microsoft.com/office/powerpoint/2010/main" val="30485727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994122"/>
          </a:xfrm>
        </p:spPr>
        <p:txBody>
          <a:bodyPr/>
          <a:lstStyle/>
          <a:p>
            <a:r>
              <a:rPr lang="en-US" dirty="0"/>
              <a:t>Stage 3 – President and B of G</a:t>
            </a:r>
          </a:p>
        </p:txBody>
      </p:sp>
      <p:sp>
        <p:nvSpPr>
          <p:cNvPr id="6" name="TextBox 5"/>
          <p:cNvSpPr txBox="1"/>
          <p:nvPr/>
        </p:nvSpPr>
        <p:spPr>
          <a:xfrm>
            <a:off x="179512" y="1124744"/>
            <a:ext cx="2592288" cy="1477328"/>
          </a:xfrm>
          <a:prstGeom prst="rect">
            <a:avLst/>
          </a:prstGeom>
          <a:solidFill>
            <a:srgbClr val="FFCC00"/>
          </a:solidFill>
        </p:spPr>
        <p:txBody>
          <a:bodyPr wrap="square" rtlCol="0">
            <a:spAutoFit/>
          </a:bodyPr>
          <a:lstStyle/>
          <a:p>
            <a:r>
              <a:rPr lang="en-US" sz="1800" dirty="0">
                <a:latin typeface="+mn-lt"/>
                <a:cs typeface="Times New Roman" panose="02020603050405020304" pitchFamily="18" charset="0"/>
              </a:rPr>
              <a:t>SPAT meets and makes its recommendation &amp; report to President  by May 15.(S 15.6.2)</a:t>
            </a:r>
          </a:p>
        </p:txBody>
      </p:sp>
      <p:grpSp>
        <p:nvGrpSpPr>
          <p:cNvPr id="2" name="Group 1"/>
          <p:cNvGrpSpPr/>
          <p:nvPr/>
        </p:nvGrpSpPr>
        <p:grpSpPr>
          <a:xfrm>
            <a:off x="2771800" y="1124744"/>
            <a:ext cx="3096345" cy="2031325"/>
            <a:chOff x="2771800" y="1124744"/>
            <a:chExt cx="2808313" cy="2031325"/>
          </a:xfrm>
        </p:grpSpPr>
        <p:sp>
          <p:nvSpPr>
            <p:cNvPr id="12" name="TextBox 11"/>
            <p:cNvSpPr txBox="1"/>
            <p:nvPr/>
          </p:nvSpPr>
          <p:spPr>
            <a:xfrm>
              <a:off x="3424897" y="1124744"/>
              <a:ext cx="2155216" cy="2031325"/>
            </a:xfrm>
            <a:prstGeom prst="rect">
              <a:avLst/>
            </a:prstGeom>
            <a:solidFill>
              <a:srgbClr val="00B0F0"/>
            </a:solidFill>
          </p:spPr>
          <p:txBody>
            <a:bodyPr wrap="square" rtlCol="0">
              <a:spAutoFit/>
            </a:bodyPr>
            <a:lstStyle/>
            <a:p>
              <a:r>
                <a:rPr lang="en-US" sz="1800" dirty="0">
                  <a:latin typeface="+mn-lt"/>
                  <a:cs typeface="Times New Roman" pitchFamily="18" charset="0"/>
                </a:rPr>
                <a:t>President considers recommendations from TPC and from SPAT </a:t>
              </a:r>
              <a:r>
                <a:rPr lang="en-US" sz="1800" dirty="0">
                  <a:latin typeface="+mn-lt"/>
                  <a:cs typeface="Times New Roman" pitchFamily="18" charset="0"/>
                  <a:sym typeface="Wingdings" panose="05000000000000000000" pitchFamily="2" charset="2"/>
                </a:rPr>
                <a:t> </a:t>
              </a:r>
              <a:r>
                <a:rPr lang="en-US" sz="1800" dirty="0">
                  <a:latin typeface="+mn-lt"/>
                  <a:cs typeface="Times New Roman" pitchFamily="18" charset="0"/>
                </a:rPr>
                <a:t>makes recommendation to Board of Governors (S15.6.3)</a:t>
              </a:r>
            </a:p>
          </p:txBody>
        </p:sp>
        <p:cxnSp>
          <p:nvCxnSpPr>
            <p:cNvPr id="17" name="Straight Arrow Connector 16"/>
            <p:cNvCxnSpPr/>
            <p:nvPr/>
          </p:nvCxnSpPr>
          <p:spPr>
            <a:xfrm>
              <a:off x="2771800" y="1988840"/>
              <a:ext cx="653096" cy="0"/>
            </a:xfrm>
            <a:prstGeom prst="straightConnector1">
              <a:avLst/>
            </a:prstGeom>
            <a:ln w="31750">
              <a:solidFill>
                <a:srgbClr val="FFC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5868144" y="1340768"/>
            <a:ext cx="2808312" cy="1200329"/>
            <a:chOff x="5868144" y="1340768"/>
            <a:chExt cx="2808312" cy="1200329"/>
          </a:xfrm>
        </p:grpSpPr>
        <p:cxnSp>
          <p:nvCxnSpPr>
            <p:cNvPr id="24" name="Straight Arrow Connector 23"/>
            <p:cNvCxnSpPr/>
            <p:nvPr/>
          </p:nvCxnSpPr>
          <p:spPr>
            <a:xfrm>
              <a:off x="5868144" y="1916831"/>
              <a:ext cx="864096" cy="1"/>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732240" y="1340768"/>
              <a:ext cx="1944216" cy="1200329"/>
            </a:xfrm>
            <a:prstGeom prst="rect">
              <a:avLst/>
            </a:prstGeom>
            <a:solidFill>
              <a:srgbClr val="00B0F0"/>
            </a:solidFill>
          </p:spPr>
          <p:txBody>
            <a:bodyPr wrap="square" rtlCol="0">
              <a:spAutoFit/>
            </a:bodyPr>
            <a:lstStyle/>
            <a:p>
              <a:r>
                <a:rPr lang="en-US" sz="2400" dirty="0"/>
                <a:t>Board of Governors approves.</a:t>
              </a:r>
            </a:p>
          </p:txBody>
        </p:sp>
      </p:grpSp>
      <p:grpSp>
        <p:nvGrpSpPr>
          <p:cNvPr id="23" name="Group 22"/>
          <p:cNvGrpSpPr/>
          <p:nvPr/>
        </p:nvGrpSpPr>
        <p:grpSpPr>
          <a:xfrm>
            <a:off x="7452320" y="2541097"/>
            <a:ext cx="1512168" cy="2376264"/>
            <a:chOff x="7452320" y="2541097"/>
            <a:chExt cx="1512168" cy="2376264"/>
          </a:xfrm>
        </p:grpSpPr>
        <p:cxnSp>
          <p:nvCxnSpPr>
            <p:cNvPr id="34" name="Straight Arrow Connector 33"/>
            <p:cNvCxnSpPr>
              <a:cxnSpLocks/>
            </p:cNvCxnSpPr>
            <p:nvPr/>
          </p:nvCxnSpPr>
          <p:spPr>
            <a:xfrm>
              <a:off x="8316416" y="2541097"/>
              <a:ext cx="0" cy="1175935"/>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7452320" y="3717032"/>
              <a:ext cx="1512168" cy="1200329"/>
            </a:xfrm>
            <a:prstGeom prst="rect">
              <a:avLst/>
            </a:prstGeom>
            <a:solidFill>
              <a:srgbClr val="00B0F0"/>
            </a:solidFill>
          </p:spPr>
          <p:txBody>
            <a:bodyPr wrap="square" rtlCol="0">
              <a:spAutoFit/>
            </a:bodyPr>
            <a:lstStyle/>
            <a:p>
              <a:r>
                <a:rPr lang="en-US" sz="1800" dirty="0">
                  <a:latin typeface="+mn-lt"/>
                  <a:cs typeface="Times New Roman" pitchFamily="18" charset="0"/>
                </a:rPr>
                <a:t>Final notification letter June 1</a:t>
              </a:r>
            </a:p>
            <a:p>
              <a:r>
                <a:rPr lang="en-US" sz="1800" dirty="0">
                  <a:latin typeface="+mn-lt"/>
                  <a:cs typeface="Times New Roman" pitchFamily="18" charset="0"/>
                </a:rPr>
                <a:t>(S15.6.6)</a:t>
              </a:r>
            </a:p>
          </p:txBody>
        </p:sp>
      </p:grpSp>
      <p:sp>
        <p:nvSpPr>
          <p:cNvPr id="18" name="TextBox 17"/>
          <p:cNvSpPr txBox="1"/>
          <p:nvPr/>
        </p:nvSpPr>
        <p:spPr>
          <a:xfrm>
            <a:off x="503548" y="4738073"/>
            <a:ext cx="4248472" cy="1434125"/>
          </a:xfrm>
          <a:prstGeom prst="rect">
            <a:avLst/>
          </a:prstGeom>
          <a:solidFill>
            <a:srgbClr val="CD5376"/>
          </a:solidFill>
        </p:spPr>
        <p:txBody>
          <a:bodyPr wrap="square" rtlCol="0">
            <a:spAutoFit/>
          </a:bodyPr>
          <a:lstStyle/>
          <a:p>
            <a:r>
              <a:rPr lang="en-US" sz="1800" dirty="0">
                <a:latin typeface="+mn-lt"/>
                <a:cs typeface="Times New Roman" pitchFamily="18" charset="0"/>
              </a:rPr>
              <a:t>Candidate receives copy of letter – decision, vote count,  reasons</a:t>
            </a:r>
          </a:p>
          <a:p>
            <a:pPr>
              <a:buFont typeface="Arial" pitchFamily="34" charset="0"/>
              <a:buChar char="•"/>
            </a:pPr>
            <a:r>
              <a:rPr lang="en-US" sz="1800" dirty="0">
                <a:latin typeface="+mn-lt"/>
                <a:cs typeface="Times New Roman" pitchFamily="18" charset="0"/>
              </a:rPr>
              <a:t>Contact WLUFA if negative recommendation</a:t>
            </a:r>
          </a:p>
        </p:txBody>
      </p:sp>
      <p:sp>
        <p:nvSpPr>
          <p:cNvPr id="30" name="TextBox 29"/>
          <p:cNvSpPr txBox="1"/>
          <p:nvPr/>
        </p:nvSpPr>
        <p:spPr>
          <a:xfrm>
            <a:off x="5076057" y="3342475"/>
            <a:ext cx="1944215" cy="923330"/>
          </a:xfrm>
          <a:prstGeom prst="rect">
            <a:avLst/>
          </a:prstGeom>
          <a:solidFill>
            <a:srgbClr val="FF0000"/>
          </a:solidFill>
        </p:spPr>
        <p:txBody>
          <a:bodyPr wrap="square" rtlCol="0">
            <a:spAutoFit/>
          </a:bodyPr>
          <a:lstStyle/>
          <a:p>
            <a:r>
              <a:rPr lang="en-US" sz="1800" dirty="0"/>
              <a:t>Subject to grievance at this point S15.6.3(c)</a:t>
            </a:r>
          </a:p>
        </p:txBody>
      </p:sp>
      <p:cxnSp>
        <p:nvCxnSpPr>
          <p:cNvPr id="5" name="Straight Arrow Connector 4">
            <a:extLst>
              <a:ext uri="{FF2B5EF4-FFF2-40B4-BE49-F238E27FC236}">
                <a16:creationId xmlns:a16="http://schemas.microsoft.com/office/drawing/2014/main" id="{AFC91BCB-9319-42E5-B8E1-460067FB6E02}"/>
              </a:ext>
            </a:extLst>
          </p:cNvPr>
          <p:cNvCxnSpPr>
            <a:cxnSpLocks/>
            <a:stCxn id="6" idx="2"/>
          </p:cNvCxnSpPr>
          <p:nvPr/>
        </p:nvCxnSpPr>
        <p:spPr>
          <a:xfrm flipH="1">
            <a:off x="1470993" y="2602072"/>
            <a:ext cx="4663" cy="2136001"/>
          </a:xfrm>
          <a:prstGeom prst="straightConnector1">
            <a:avLst/>
          </a:prstGeom>
          <a:ln w="28575" cap="flat" cmpd="sng" algn="ctr">
            <a:solidFill>
              <a:srgbClr val="FFC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0" name="Straight Arrow Connector 9">
            <a:extLst>
              <a:ext uri="{FF2B5EF4-FFF2-40B4-BE49-F238E27FC236}">
                <a16:creationId xmlns:a16="http://schemas.microsoft.com/office/drawing/2014/main" id="{4A39D0A9-A741-4CA0-809D-7889377A6857}"/>
              </a:ext>
            </a:extLst>
          </p:cNvPr>
          <p:cNvCxnSpPr/>
          <p:nvPr/>
        </p:nvCxnSpPr>
        <p:spPr>
          <a:xfrm flipV="1">
            <a:off x="6361043" y="1916831"/>
            <a:ext cx="0" cy="1512169"/>
          </a:xfrm>
          <a:prstGeom prst="straightConnector1">
            <a:avLst/>
          </a:prstGeom>
          <a:ln w="2857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 name="Straight Arrow Connector 13">
            <a:extLst>
              <a:ext uri="{FF2B5EF4-FFF2-40B4-BE49-F238E27FC236}">
                <a16:creationId xmlns:a16="http://schemas.microsoft.com/office/drawing/2014/main" id="{52F21B34-0CEB-43B5-88EB-4E0F02600E2A}"/>
              </a:ext>
            </a:extLst>
          </p:cNvPr>
          <p:cNvCxnSpPr/>
          <p:nvPr/>
        </p:nvCxnSpPr>
        <p:spPr>
          <a:xfrm flipH="1">
            <a:off x="4752020" y="4611757"/>
            <a:ext cx="2700300" cy="616226"/>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A02B401-59D5-4C4E-81BE-72E99CE0C498}"/>
              </a:ext>
            </a:extLst>
          </p:cNvPr>
          <p:cNvCxnSpPr/>
          <p:nvPr/>
        </p:nvCxnSpPr>
        <p:spPr>
          <a:xfrm>
            <a:off x="5575852" y="4265805"/>
            <a:ext cx="0" cy="7733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7994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left)">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up)">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should you be doing?</a:t>
            </a:r>
            <a:endParaRPr lang="en-CA"/>
          </a:p>
        </p:txBody>
      </p:sp>
      <p:sp>
        <p:nvSpPr>
          <p:cNvPr id="3" name="Content Placeholder 2"/>
          <p:cNvSpPr>
            <a:spLocks noGrp="1"/>
          </p:cNvSpPr>
          <p:nvPr>
            <p:ph idx="1"/>
          </p:nvPr>
        </p:nvSpPr>
        <p:spPr/>
        <p:txBody>
          <a:bodyPr/>
          <a:lstStyle/>
          <a:p>
            <a:r>
              <a:rPr lang="en-US" sz="2400" dirty="0"/>
              <a:t>Talk to your colleagues</a:t>
            </a:r>
          </a:p>
          <a:p>
            <a:r>
              <a:rPr lang="en-US" sz="2400" dirty="0"/>
              <a:t>Ask your chair for guidance</a:t>
            </a:r>
          </a:p>
          <a:p>
            <a:r>
              <a:rPr lang="en-US" sz="2400" dirty="0"/>
              <a:t>Remember </a:t>
            </a:r>
            <a:r>
              <a:rPr lang="en-US" sz="2400"/>
              <a:t>that you </a:t>
            </a:r>
            <a:r>
              <a:rPr lang="en-US" sz="2400" dirty="0"/>
              <a:t>can update your application throughout the process</a:t>
            </a:r>
          </a:p>
          <a:p>
            <a:r>
              <a:rPr lang="en-US" sz="2400" dirty="0"/>
              <a:t>Be careful and think ahead</a:t>
            </a:r>
          </a:p>
          <a:p>
            <a:r>
              <a:rPr lang="en-US" sz="2400" dirty="0"/>
              <a:t>Don’t forget service</a:t>
            </a:r>
          </a:p>
          <a:p>
            <a:pPr lvl="0"/>
            <a:r>
              <a:rPr lang="en-US" sz="2400" dirty="0"/>
              <a:t>Contact the WLUFA office to be set up with a mentor before you apply</a:t>
            </a:r>
          </a:p>
          <a:p>
            <a:endParaRPr lang="en-US" dirty="0"/>
          </a:p>
          <a:p>
            <a:endParaRPr lang="en-US" dirty="0"/>
          </a:p>
          <a:p>
            <a:endParaRPr lang="en-CA" dirty="0"/>
          </a:p>
        </p:txBody>
      </p:sp>
    </p:spTree>
    <p:extLst>
      <p:ext uri="{BB962C8B-B14F-4D97-AF65-F5344CB8AC3E}">
        <p14:creationId xmlns:p14="http://schemas.microsoft.com/office/powerpoint/2010/main" val="13963503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Questions</a:t>
            </a:r>
            <a:endParaRPr lang="en-CA"/>
          </a:p>
        </p:txBody>
      </p:sp>
    </p:spTree>
    <p:extLst>
      <p:ext uri="{BB962C8B-B14F-4D97-AF65-F5344CB8AC3E}">
        <p14:creationId xmlns:p14="http://schemas.microsoft.com/office/powerpoint/2010/main" val="15544471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45603" y="1838361"/>
            <a:ext cx="7772400" cy="1362075"/>
          </a:xfrm>
        </p:spPr>
        <p:txBody>
          <a:bodyPr/>
          <a:lstStyle/>
          <a:p>
            <a:r>
              <a:rPr lang="en-CA" b="0" dirty="0"/>
              <a:t>Details of optional items</a:t>
            </a:r>
          </a:p>
        </p:txBody>
      </p:sp>
      <p:sp>
        <p:nvSpPr>
          <p:cNvPr id="5" name="Text Placeholder 4"/>
          <p:cNvSpPr>
            <a:spLocks noGrp="1"/>
          </p:cNvSpPr>
          <p:nvPr>
            <p:ph type="body" idx="1"/>
          </p:nvPr>
        </p:nvSpPr>
        <p:spPr>
          <a:xfrm>
            <a:off x="845603" y="0"/>
            <a:ext cx="7772400" cy="1500187"/>
          </a:xfrm>
        </p:spPr>
        <p:txBody>
          <a:bodyPr/>
          <a:lstStyle/>
          <a:p>
            <a:r>
              <a:rPr lang="en-CA" sz="4200" dirty="0">
                <a:solidFill>
                  <a:schemeClr val="tx2"/>
                </a:solidFill>
                <a:latin typeface="+mj-lt"/>
              </a:rPr>
              <a:t>Teaching Dossier </a:t>
            </a:r>
          </a:p>
        </p:txBody>
      </p:sp>
    </p:spTree>
    <p:extLst>
      <p:ext uri="{BB962C8B-B14F-4D97-AF65-F5344CB8AC3E}">
        <p14:creationId xmlns:p14="http://schemas.microsoft.com/office/powerpoint/2010/main" val="16639134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Teaching Dossier – may include</a:t>
            </a:r>
          </a:p>
        </p:txBody>
      </p:sp>
      <p:sp>
        <p:nvSpPr>
          <p:cNvPr id="3" name="Content Placeholder 2"/>
          <p:cNvSpPr>
            <a:spLocks noGrp="1"/>
          </p:cNvSpPr>
          <p:nvPr>
            <p:ph idx="1"/>
          </p:nvPr>
        </p:nvSpPr>
        <p:spPr>
          <a:xfrm>
            <a:off x="842481" y="1600200"/>
            <a:ext cx="8219325" cy="5149921"/>
          </a:xfrm>
          <a:solidFill>
            <a:srgbClr val="FFCCCC"/>
          </a:solidFill>
        </p:spPr>
        <p:txBody>
          <a:bodyPr/>
          <a:lstStyle/>
          <a:p>
            <a:pPr marL="360000" indent="-360000">
              <a:buClrTx/>
              <a:buNone/>
            </a:pP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Course-related materials   </a:t>
            </a:r>
            <a:r>
              <a:rPr lang="en-US" sz="2000" i="1" dirty="0">
                <a:solidFill>
                  <a:srgbClr val="FF0000"/>
                </a:solidFill>
                <a:latin typeface="Times New Roman" pitchFamily="18" charset="0"/>
                <a:cs typeface="Times New Roman" pitchFamily="18" charset="0"/>
              </a:rPr>
              <a:t>(only to show something important) </a:t>
            </a:r>
            <a:endParaRPr lang="en-US" sz="2000" i="1" dirty="0">
              <a:latin typeface="Times New Roman" pitchFamily="18" charset="0"/>
              <a:cs typeface="Times New Roman" pitchFamily="18" charset="0"/>
            </a:endParaRPr>
          </a:p>
          <a:p>
            <a:pPr marL="360000" indent="-360000">
              <a:buClrTx/>
              <a:buNone/>
            </a:pPr>
            <a:r>
              <a:rPr lang="en-US" sz="2000" dirty="0">
                <a:latin typeface="Times New Roman" pitchFamily="18" charset="0"/>
                <a:cs typeface="Times New Roman" pitchFamily="18" charset="0"/>
              </a:rPr>
              <a:t>(ii) Course evaluations conducted by the Member; any comments the Member may wish to make about these evaluations, or about the University teaching evaluations </a:t>
            </a:r>
            <a:r>
              <a:rPr lang="en-US" sz="2000" i="1" dirty="0">
                <a:solidFill>
                  <a:srgbClr val="FF0000"/>
                </a:solidFill>
                <a:latin typeface="Times New Roman" pitchFamily="18" charset="0"/>
                <a:cs typeface="Times New Roman" pitchFamily="18" charset="0"/>
              </a:rPr>
              <a:t>(Useful to provide a summary of teaching evaluations by course (in whatever way is informative, by year, course, </a:t>
            </a:r>
            <a:r>
              <a:rPr lang="en-US" sz="2000" i="1" dirty="0" err="1">
                <a:solidFill>
                  <a:srgbClr val="FF0000"/>
                </a:solidFill>
                <a:latin typeface="Times New Roman" pitchFamily="18" charset="0"/>
                <a:cs typeface="Times New Roman" pitchFamily="18" charset="0"/>
              </a:rPr>
              <a:t>etc</a:t>
            </a:r>
            <a:r>
              <a:rPr lang="en-US" sz="2000" i="1" dirty="0">
                <a:solidFill>
                  <a:srgbClr val="FF0000"/>
                </a:solidFill>
                <a:latin typeface="Times New Roman" pitchFamily="18" charset="0"/>
                <a:cs typeface="Times New Roman" pitchFamily="18" charset="0"/>
              </a:rPr>
              <a:t>))</a:t>
            </a:r>
          </a:p>
          <a:p>
            <a:pPr marL="360000" indent="-360000">
              <a:buNone/>
            </a:pPr>
            <a:r>
              <a:rPr lang="en-US" sz="2000" dirty="0">
                <a:latin typeface="Times New Roman" pitchFamily="18" charset="0"/>
                <a:cs typeface="Times New Roman" pitchFamily="18" charset="0"/>
              </a:rPr>
              <a:t>(iii) Information from students, including informal student evaluations, letters, and testimonials; </a:t>
            </a:r>
            <a:r>
              <a:rPr lang="en-US" sz="2000" i="1" dirty="0">
                <a:solidFill>
                  <a:srgbClr val="FF0000"/>
                </a:solidFill>
                <a:latin typeface="Times New Roman" pitchFamily="18" charset="0"/>
                <a:cs typeface="Times New Roman" pitchFamily="18" charset="0"/>
              </a:rPr>
              <a:t>(Useful to provide testimonials if trying to show teaching excellence)</a:t>
            </a:r>
            <a:endParaRPr lang="en-CA" sz="2400" dirty="0"/>
          </a:p>
        </p:txBody>
      </p:sp>
    </p:spTree>
    <p:extLst>
      <p:ext uri="{BB962C8B-B14F-4D97-AF65-F5344CB8AC3E}">
        <p14:creationId xmlns:p14="http://schemas.microsoft.com/office/powerpoint/2010/main" val="21526690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Per Appendix M items that may be included:</a:t>
            </a:r>
          </a:p>
        </p:txBody>
      </p:sp>
      <p:sp>
        <p:nvSpPr>
          <p:cNvPr id="3" name="Content Placeholder 2"/>
          <p:cNvSpPr>
            <a:spLocks noGrp="1"/>
          </p:cNvSpPr>
          <p:nvPr>
            <p:ph idx="1"/>
          </p:nvPr>
        </p:nvSpPr>
        <p:spPr>
          <a:xfrm>
            <a:off x="842481" y="1600200"/>
            <a:ext cx="8178228" cy="5170470"/>
          </a:xfrm>
          <a:solidFill>
            <a:srgbClr val="FFCCCC"/>
          </a:solidFill>
        </p:spPr>
        <p:txBody>
          <a:bodyPr/>
          <a:lstStyle/>
          <a:p>
            <a:pPr>
              <a:buNone/>
            </a:pPr>
            <a:r>
              <a:rPr lang="en-US" sz="2000" dirty="0">
                <a:latin typeface="Times New Roman" pitchFamily="18" charset="0"/>
                <a:cs typeface="Times New Roman" pitchFamily="18" charset="0"/>
              </a:rPr>
              <a:t>(iv) A statement of the Member's involvement in professional development in the pedagogical area. Here one might describe steps taken to improve one's own teaching, such as </a:t>
            </a:r>
          </a:p>
          <a:p>
            <a:pPr lvl="1">
              <a:buNone/>
            </a:pPr>
            <a:r>
              <a:rPr lang="en-US" sz="2000" dirty="0">
                <a:latin typeface="Times New Roman" pitchFamily="18" charset="0"/>
                <a:cs typeface="Times New Roman" pitchFamily="18" charset="0"/>
              </a:rPr>
              <a:t>• participating in seminars, workshops, or professional meetings concerned with the improvement of teaching </a:t>
            </a:r>
          </a:p>
          <a:p>
            <a:pPr lvl="1">
              <a:buNone/>
            </a:pPr>
            <a:r>
              <a:rPr lang="en-US" sz="2000" dirty="0">
                <a:latin typeface="Times New Roman" pitchFamily="18" charset="0"/>
                <a:cs typeface="Times New Roman" pitchFamily="18" charset="0"/>
              </a:rPr>
              <a:t>• publishing articles, commentaries or reviews related to teaching </a:t>
            </a:r>
          </a:p>
          <a:p>
            <a:pPr lvl="1">
              <a:buNone/>
            </a:pPr>
            <a:r>
              <a:rPr lang="en-US" sz="2000" dirty="0">
                <a:latin typeface="Times New Roman" pitchFamily="18" charset="0"/>
                <a:cs typeface="Times New Roman" pitchFamily="18" charset="0"/>
              </a:rPr>
              <a:t>• receiving instructional development grants </a:t>
            </a:r>
          </a:p>
          <a:p>
            <a:pPr lvl="1">
              <a:buNone/>
            </a:pPr>
            <a:r>
              <a:rPr lang="en-US" sz="2000" dirty="0">
                <a:latin typeface="Times New Roman" pitchFamily="18" charset="0"/>
                <a:cs typeface="Times New Roman" pitchFamily="18" charset="0"/>
              </a:rPr>
              <a:t>• attempting instructional innovations and evaluating their effectiveness </a:t>
            </a:r>
          </a:p>
          <a:p>
            <a:pPr lvl="1">
              <a:buNone/>
            </a:pPr>
            <a:r>
              <a:rPr lang="en-US" sz="2000" dirty="0">
                <a:latin typeface="Times New Roman" pitchFamily="18" charset="0"/>
                <a:cs typeface="Times New Roman" pitchFamily="18" charset="0"/>
              </a:rPr>
              <a:t>• evidence of special assistance given to colleagues in the area of improvement of teaching (e.g., through the Mentorship program), or activities connected with the training and orientation of teaching assistants </a:t>
            </a:r>
          </a:p>
          <a:p>
            <a:pPr>
              <a:buNone/>
            </a:pPr>
            <a:r>
              <a:rPr lang="en-US" sz="2000" i="1" dirty="0">
                <a:solidFill>
                  <a:srgbClr val="FF0000"/>
                </a:solidFill>
                <a:latin typeface="Times New Roman" pitchFamily="18" charset="0"/>
                <a:cs typeface="Times New Roman" pitchFamily="18" charset="0"/>
              </a:rPr>
              <a:t>Particularly important if your teaching was less than satisfactory and you have worked on improving it or if it is still borderline.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3028" y="1613043"/>
            <a:ext cx="8157681" cy="5106256"/>
          </a:xfrm>
          <a:solidFill>
            <a:srgbClr val="FFCCCC"/>
          </a:solidFill>
        </p:spPr>
        <p:txBody>
          <a:bodyPr/>
          <a:lstStyle/>
          <a:p>
            <a:pPr marL="0" indent="0">
              <a:buNone/>
            </a:pPr>
            <a:r>
              <a:rPr lang="en-US" sz="2000" dirty="0">
                <a:latin typeface="Times New Roman" pitchFamily="18" charset="0"/>
                <a:cs typeface="Times New Roman" pitchFamily="18" charset="0"/>
              </a:rPr>
              <a:t>(v) Description of duties connected with </a:t>
            </a:r>
          </a:p>
          <a:p>
            <a:pPr lvl="1"/>
            <a:r>
              <a:rPr lang="en-US" sz="2000" dirty="0">
                <a:latin typeface="Times New Roman" pitchFamily="18" charset="0"/>
                <a:cs typeface="Times New Roman" pitchFamily="18" charset="0"/>
              </a:rPr>
              <a:t>the coordination of multi-sectioned, sequenced, or otherwise inter-related courses, and </a:t>
            </a:r>
          </a:p>
          <a:p>
            <a:pPr lvl="1"/>
            <a:r>
              <a:rPr lang="en-US" sz="2000" dirty="0">
                <a:latin typeface="Times New Roman" pitchFamily="18" charset="0"/>
                <a:cs typeface="Times New Roman" pitchFamily="18" charset="0"/>
              </a:rPr>
              <a:t>with the direction and coordination of programs of studies including the academic counseling of students; </a:t>
            </a:r>
          </a:p>
          <a:p>
            <a:pPr marL="0" indent="0">
              <a:buNone/>
            </a:pPr>
            <a:r>
              <a:rPr lang="en-US" sz="2000" dirty="0">
                <a:latin typeface="Times New Roman" pitchFamily="18" charset="0"/>
                <a:cs typeface="Times New Roman" pitchFamily="18" charset="0"/>
              </a:rPr>
              <a:t>(vi) Evidence of contribution to course, program, or general curriculum development.</a:t>
            </a:r>
          </a:p>
          <a:p>
            <a:pPr lvl="1"/>
            <a:r>
              <a:rPr lang="en-US" sz="2000" dirty="0">
                <a:latin typeface="Times New Roman" pitchFamily="18" charset="0"/>
                <a:cs typeface="Times New Roman" pitchFamily="18" charset="0"/>
              </a:rPr>
              <a:t> Here one might list membership on committees concerned with teaching or curriculum matters, and describe one's involvement in the design of new courses, development of new programs, etc.; </a:t>
            </a:r>
          </a:p>
          <a:p>
            <a:pPr lvl="1"/>
            <a:endParaRPr lang="en-US" sz="2000" dirty="0">
              <a:latin typeface="Times New Roman" pitchFamily="18" charset="0"/>
              <a:cs typeface="Times New Roman" pitchFamily="18" charset="0"/>
            </a:endParaRPr>
          </a:p>
          <a:p>
            <a:pPr lvl="1"/>
            <a:r>
              <a:rPr lang="en-US" sz="2000" i="1" dirty="0">
                <a:solidFill>
                  <a:srgbClr val="FF0000"/>
                </a:solidFill>
                <a:latin typeface="Times New Roman" pitchFamily="18" charset="0"/>
                <a:cs typeface="Times New Roman" pitchFamily="18" charset="0"/>
              </a:rPr>
              <a:t>Especially relevant if trying to prove teaching dedication and excellence </a:t>
            </a:r>
          </a:p>
        </p:txBody>
      </p:sp>
      <p:sp>
        <p:nvSpPr>
          <p:cNvPr id="4" name="Title 1"/>
          <p:cNvSpPr txBox="1">
            <a:spLocks/>
          </p:cNvSpPr>
          <p:nvPr/>
        </p:nvSpPr>
        <p:spPr bwMode="auto">
          <a:xfrm>
            <a:off x="467544"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a:ln>
                  <a:noFill/>
                </a:ln>
                <a:solidFill>
                  <a:schemeClr val="tx2"/>
                </a:solidFill>
                <a:effectLst/>
                <a:uLnTx/>
                <a:uFillTx/>
                <a:latin typeface="+mj-lt"/>
                <a:ea typeface="+mj-ea"/>
                <a:cs typeface="+mj-cs"/>
              </a:rPr>
              <a:t>Per Appendix M items that may be included: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Considerations</a:t>
            </a:r>
            <a:endParaRPr lang="en-CA" dirty="0"/>
          </a:p>
        </p:txBody>
      </p:sp>
      <p:sp>
        <p:nvSpPr>
          <p:cNvPr id="3" name="Content Placeholder 2"/>
          <p:cNvSpPr>
            <a:spLocks noGrp="1"/>
          </p:cNvSpPr>
          <p:nvPr>
            <p:ph idx="1"/>
          </p:nvPr>
        </p:nvSpPr>
        <p:spPr>
          <a:xfrm>
            <a:off x="914490" y="1586138"/>
            <a:ext cx="8435280" cy="4525963"/>
          </a:xfrm>
        </p:spPr>
        <p:txBody>
          <a:bodyPr/>
          <a:lstStyle/>
          <a:p>
            <a:r>
              <a:rPr lang="en-US" sz="2000" dirty="0"/>
              <a:t>PTP have the same assessment categories</a:t>
            </a:r>
          </a:p>
          <a:p>
            <a:r>
              <a:rPr lang="en-US" sz="2000" dirty="0"/>
              <a:t>Librarians have their own process</a:t>
            </a:r>
          </a:p>
          <a:p>
            <a:r>
              <a:rPr lang="en-US" sz="2000" dirty="0"/>
              <a:t>Differences in disciplines imply different needs – be prepared to state your case</a:t>
            </a:r>
          </a:p>
          <a:p>
            <a:r>
              <a:rPr lang="en-US" sz="2000" dirty="0"/>
              <a:t>Make sure you take a look at your official file – don’t be surprised</a:t>
            </a:r>
          </a:p>
          <a:p>
            <a:r>
              <a:rPr lang="en-US" sz="2000" dirty="0"/>
              <a:t>Have you seen any departmental examples?</a:t>
            </a:r>
          </a:p>
          <a:p>
            <a:r>
              <a:rPr lang="en-US" sz="2000" dirty="0"/>
              <a:t>Everything is in the collective agreement (CA) – this presentation gives you the article numbers </a:t>
            </a:r>
            <a:r>
              <a:rPr lang="en-US" sz="2000" dirty="0">
                <a:hlinkClick r:id="rId2"/>
              </a:rPr>
              <a:t>https://www.wlufa.ca/wp-content/uploads/2023/09/FT_Collective_Agreement_2023_2026.pdf</a:t>
            </a:r>
            <a:endParaRPr lang="en-US" sz="2000" dirty="0"/>
          </a:p>
          <a:p>
            <a:endParaRPr lang="en-CA" sz="2000" dirty="0"/>
          </a:p>
        </p:txBody>
      </p:sp>
    </p:spTree>
    <p:extLst>
      <p:ext uri="{BB962C8B-B14F-4D97-AF65-F5344CB8AC3E}">
        <p14:creationId xmlns:p14="http://schemas.microsoft.com/office/powerpoint/2010/main" val="2139177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4674" y="1654138"/>
            <a:ext cx="8096035" cy="5015221"/>
          </a:xfrm>
          <a:solidFill>
            <a:srgbClr val="FFCCCC"/>
          </a:solidFill>
        </p:spPr>
        <p:txBody>
          <a:bodyPr/>
          <a:lstStyle/>
          <a:p>
            <a:pPr>
              <a:buNone/>
            </a:pPr>
            <a:r>
              <a:rPr lang="en-US" sz="2000" dirty="0">
                <a:latin typeface="Times New Roman" pitchFamily="18" charset="0"/>
                <a:cs typeface="Times New Roman" pitchFamily="18" charset="0"/>
              </a:rPr>
              <a:t>(vii) Information on a professor's contribution to the academic and cultural life of students (e.g., assistance with student clubs, special events, student conferences, exchanges, off-campus trips, etc.) </a:t>
            </a:r>
          </a:p>
          <a:p>
            <a:pPr>
              <a:buNone/>
            </a:pPr>
            <a:r>
              <a:rPr lang="en-US" sz="2000" dirty="0">
                <a:latin typeface="Times New Roman" pitchFamily="18" charset="0"/>
                <a:cs typeface="Times New Roman" pitchFamily="18" charset="0"/>
              </a:rPr>
              <a:t>(viii) Evidence of outstanding achievement by one's students (e.g.  bibliographical information pertaining to publications by students on course-related work); </a:t>
            </a:r>
          </a:p>
          <a:p>
            <a:pPr>
              <a:buNone/>
            </a:pPr>
            <a:r>
              <a:rPr lang="en-US" sz="2000" dirty="0">
                <a:latin typeface="Times New Roman" pitchFamily="18" charset="0"/>
                <a:cs typeface="Times New Roman" pitchFamily="18" charset="0"/>
              </a:rPr>
              <a:t>(ix) Description of </a:t>
            </a:r>
            <a:r>
              <a:rPr lang="en-US" sz="2000" dirty="0" err="1">
                <a:latin typeface="Times New Roman" pitchFamily="18" charset="0"/>
                <a:cs typeface="Times New Roman" pitchFamily="18" charset="0"/>
              </a:rPr>
              <a:t>honours</a:t>
            </a:r>
            <a:r>
              <a:rPr lang="en-US" sz="2000" dirty="0">
                <a:latin typeface="Times New Roman" pitchFamily="18" charset="0"/>
                <a:cs typeface="Times New Roman" pitchFamily="18" charset="0"/>
              </a:rPr>
              <a:t> received as a result of teaching excellence (e.g. the awarding of or nomination for distinguished teaching awards at the university, provincial, or national level, invitations to teach for outside agencies or to act as advisor for development of educational programs); </a:t>
            </a:r>
          </a:p>
          <a:p>
            <a:pPr>
              <a:buNone/>
            </a:pPr>
            <a:r>
              <a:rPr lang="en-US" sz="2000" dirty="0">
                <a:latin typeface="Times New Roman" pitchFamily="18" charset="0"/>
                <a:cs typeface="Times New Roman" pitchFamily="18" charset="0"/>
              </a:rPr>
              <a:t>(x) Description of activities concerned with high school liaison; </a:t>
            </a:r>
          </a:p>
          <a:p>
            <a:pPr>
              <a:buNone/>
            </a:pPr>
            <a:r>
              <a:rPr lang="en-US" sz="2000" dirty="0">
                <a:latin typeface="Times New Roman" pitchFamily="18" charset="0"/>
                <a:cs typeface="Times New Roman" pitchFamily="18" charset="0"/>
              </a:rPr>
              <a:t>(xi) Other material that the Member deems relevant. </a:t>
            </a:r>
          </a:p>
        </p:txBody>
      </p:sp>
      <p:sp>
        <p:nvSpPr>
          <p:cNvPr id="4" name="Title 1"/>
          <p:cNvSpPr txBox="1">
            <a:spLocks/>
          </p:cNvSpPr>
          <p:nvPr/>
        </p:nvSpPr>
        <p:spPr bwMode="auto">
          <a:xfrm>
            <a:off x="467544" y="2606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a:ln>
                  <a:noFill/>
                </a:ln>
                <a:solidFill>
                  <a:schemeClr val="tx2"/>
                </a:solidFill>
                <a:effectLst/>
                <a:uLnTx/>
                <a:uFillTx/>
                <a:latin typeface="+mj-lt"/>
                <a:ea typeface="+mj-ea"/>
                <a:cs typeface="+mj-cs"/>
              </a:rPr>
              <a:t>Per Appendix M items that may be included: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Tips</a:t>
            </a:r>
            <a:endParaRPr lang="en-CA"/>
          </a:p>
        </p:txBody>
      </p:sp>
      <p:sp>
        <p:nvSpPr>
          <p:cNvPr id="3" name="Content Placeholder 2"/>
          <p:cNvSpPr>
            <a:spLocks noGrp="1"/>
          </p:cNvSpPr>
          <p:nvPr>
            <p:ph idx="1"/>
          </p:nvPr>
        </p:nvSpPr>
        <p:spPr>
          <a:xfrm>
            <a:off x="914400" y="1509966"/>
            <a:ext cx="8229600" cy="4525963"/>
          </a:xfrm>
        </p:spPr>
        <p:txBody>
          <a:bodyPr/>
          <a:lstStyle/>
          <a:p>
            <a:r>
              <a:rPr lang="en-US" sz="2400" dirty="0"/>
              <a:t>Keep records from the beginning </a:t>
            </a:r>
          </a:p>
          <a:p>
            <a:pPr lvl="1"/>
            <a:r>
              <a:rPr lang="en-US" sz="2000" dirty="0"/>
              <a:t>Leverage your annual review time</a:t>
            </a:r>
          </a:p>
          <a:p>
            <a:pPr lvl="1"/>
            <a:r>
              <a:rPr lang="en-US" sz="2000" dirty="0"/>
              <a:t>Start now </a:t>
            </a:r>
          </a:p>
          <a:p>
            <a:r>
              <a:rPr lang="en-US" sz="2400" dirty="0"/>
              <a:t>Start planning early</a:t>
            </a:r>
          </a:p>
          <a:p>
            <a:r>
              <a:rPr lang="en-US" sz="2400" dirty="0"/>
              <a:t>Tell a coherent story</a:t>
            </a:r>
          </a:p>
          <a:p>
            <a:pPr lvl="1"/>
            <a:r>
              <a:rPr lang="en-US" sz="2000" dirty="0"/>
              <a:t>Can you identify connections among your teaching, service, and  research?</a:t>
            </a:r>
          </a:p>
          <a:p>
            <a:pPr lvl="1"/>
            <a:r>
              <a:rPr lang="en-US" sz="2000" dirty="0"/>
              <a:t>What’s important to you?</a:t>
            </a:r>
          </a:p>
          <a:p>
            <a:r>
              <a:rPr lang="en-US" sz="2400" dirty="0"/>
              <a:t>Impact is more important than metrics</a:t>
            </a:r>
            <a:endParaRPr lang="en-CA" dirty="0"/>
          </a:p>
        </p:txBody>
      </p:sp>
    </p:spTree>
    <p:extLst>
      <p:ext uri="{BB962C8B-B14F-4D97-AF65-F5344CB8AC3E}">
        <p14:creationId xmlns:p14="http://schemas.microsoft.com/office/powerpoint/2010/main" val="2612171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More Tips</a:t>
            </a:r>
            <a:endParaRPr lang="en-CA"/>
          </a:p>
        </p:txBody>
      </p:sp>
      <p:sp>
        <p:nvSpPr>
          <p:cNvPr id="3" name="Content Placeholder 2"/>
          <p:cNvSpPr>
            <a:spLocks noGrp="1"/>
          </p:cNvSpPr>
          <p:nvPr>
            <p:ph idx="1"/>
          </p:nvPr>
        </p:nvSpPr>
        <p:spPr>
          <a:xfrm>
            <a:off x="914490" y="1533867"/>
            <a:ext cx="8229600" cy="4525963"/>
          </a:xfrm>
        </p:spPr>
        <p:txBody>
          <a:bodyPr/>
          <a:lstStyle/>
          <a:p>
            <a:r>
              <a:rPr lang="en-US" sz="2400" dirty="0"/>
              <a:t>Do you have a mission  (sharing knowledge, expanding opportunity, mentorship, stewardship)?</a:t>
            </a:r>
          </a:p>
          <a:p>
            <a:r>
              <a:rPr lang="en-US" sz="2400" dirty="0"/>
              <a:t>Service matters – don’t ignore it</a:t>
            </a:r>
          </a:p>
          <a:p>
            <a:r>
              <a:rPr lang="en-US" sz="2400" dirty="0"/>
              <a:t>Advice (inside or outside) is fine, but check it out before acting on it </a:t>
            </a:r>
          </a:p>
          <a:p>
            <a:pPr lvl="1"/>
            <a:r>
              <a:rPr lang="en-US" sz="2000" dirty="0"/>
              <a:t>Laurier’s rules may be different</a:t>
            </a:r>
          </a:p>
          <a:p>
            <a:r>
              <a:rPr lang="en-US" sz="2400" dirty="0"/>
              <a:t>This may be an emotional process – be prepared</a:t>
            </a:r>
          </a:p>
        </p:txBody>
      </p:sp>
    </p:spTree>
    <p:extLst>
      <p:ext uri="{BB962C8B-B14F-4D97-AF65-F5344CB8AC3E}">
        <p14:creationId xmlns:p14="http://schemas.microsoft.com/office/powerpoint/2010/main" val="1544148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3B2D1-8D66-3845-B7B7-A19C3B3DE9D2}"/>
              </a:ext>
            </a:extLst>
          </p:cNvPr>
          <p:cNvSpPr>
            <a:spLocks noGrp="1"/>
          </p:cNvSpPr>
          <p:nvPr>
            <p:ph type="title"/>
          </p:nvPr>
        </p:nvSpPr>
        <p:spPr/>
        <p:txBody>
          <a:bodyPr/>
          <a:lstStyle/>
          <a:p>
            <a:r>
              <a:rPr lang="en-US" dirty="0"/>
              <a:t>Procedure, Quick &amp; Dirty </a:t>
            </a:r>
          </a:p>
        </p:txBody>
      </p:sp>
      <p:sp>
        <p:nvSpPr>
          <p:cNvPr id="3" name="Content Placeholder 2">
            <a:extLst>
              <a:ext uri="{FF2B5EF4-FFF2-40B4-BE49-F238E27FC236}">
                <a16:creationId xmlns:a16="http://schemas.microsoft.com/office/drawing/2014/main" id="{FC40C5EE-4734-C149-92E6-21E858F5CABC}"/>
              </a:ext>
            </a:extLst>
          </p:cNvPr>
          <p:cNvSpPr>
            <a:spLocks noGrp="1"/>
          </p:cNvSpPr>
          <p:nvPr>
            <p:ph idx="1"/>
          </p:nvPr>
        </p:nvSpPr>
        <p:spPr>
          <a:xfrm>
            <a:off x="914490" y="1619023"/>
            <a:ext cx="8229600" cy="4525963"/>
          </a:xfrm>
        </p:spPr>
        <p:txBody>
          <a:bodyPr/>
          <a:lstStyle/>
          <a:p>
            <a:r>
              <a:rPr lang="en-US" sz="2400" dirty="0"/>
              <a:t>You apply</a:t>
            </a:r>
          </a:p>
          <a:p>
            <a:r>
              <a:rPr lang="en-US" sz="2400" dirty="0"/>
              <a:t>Your application goes to TPC </a:t>
            </a:r>
          </a:p>
          <a:p>
            <a:pPr lvl="1"/>
            <a:r>
              <a:rPr lang="en-US" sz="2000" dirty="0"/>
              <a:t>They see your application and official file</a:t>
            </a:r>
          </a:p>
          <a:p>
            <a:pPr lvl="1"/>
            <a:r>
              <a:rPr lang="en-US" sz="2000" dirty="0"/>
              <a:t>They get external letters</a:t>
            </a:r>
          </a:p>
          <a:p>
            <a:pPr lvl="1"/>
            <a:r>
              <a:rPr lang="en-US" sz="2000" dirty="0"/>
              <a:t>They invite you to come to meeting (most don’t)</a:t>
            </a:r>
          </a:p>
          <a:p>
            <a:pPr lvl="1"/>
            <a:r>
              <a:rPr lang="en-US" sz="2000" dirty="0"/>
              <a:t>They vote</a:t>
            </a:r>
          </a:p>
          <a:p>
            <a:pPr lvl="1"/>
            <a:r>
              <a:rPr lang="en-US" sz="2000" dirty="0"/>
              <a:t>They lay out the rationale for the vote</a:t>
            </a:r>
          </a:p>
          <a:p>
            <a:pPr lvl="1"/>
            <a:r>
              <a:rPr lang="en-US" sz="2000" dirty="0"/>
              <a:t>They cannot use negative information without giving you the opportunity to respond</a:t>
            </a:r>
          </a:p>
        </p:txBody>
      </p:sp>
    </p:spTree>
    <p:extLst>
      <p:ext uri="{BB962C8B-B14F-4D97-AF65-F5344CB8AC3E}">
        <p14:creationId xmlns:p14="http://schemas.microsoft.com/office/powerpoint/2010/main" val="1522517404"/>
      </p:ext>
    </p:extLst>
  </p:cSld>
  <p:clrMapOvr>
    <a:masterClrMapping/>
  </p:clrMapOvr>
</p:sld>
</file>

<file path=ppt/theme/theme1.xml><?xml version="1.0" encoding="utf-8"?>
<a:theme xmlns:a="http://schemas.openxmlformats.org/drawingml/2006/main" name="Layers">
  <a:themeElements>
    <a:clrScheme name="Custom 8">
      <a:dk1>
        <a:sysClr val="windowText" lastClr="000000"/>
      </a:dk1>
      <a:lt1>
        <a:sysClr val="window" lastClr="FFFFFF"/>
      </a:lt1>
      <a:dk2>
        <a:srgbClr val="1F497D"/>
      </a:dk2>
      <a:lt2>
        <a:srgbClr val="A5A5A5"/>
      </a:lt2>
      <a:accent1>
        <a:srgbClr val="4F81BD"/>
      </a:accent1>
      <a:accent2>
        <a:srgbClr val="C0504D"/>
      </a:accent2>
      <a:accent3>
        <a:srgbClr val="9BBB59"/>
      </a:accent3>
      <a:accent4>
        <a:srgbClr val="8064A2"/>
      </a:accent4>
      <a:accent5>
        <a:srgbClr val="4BACC6"/>
      </a:accent5>
      <a:accent6>
        <a:srgbClr val="F79646"/>
      </a:accent6>
      <a:hlink>
        <a:srgbClr val="1F497D"/>
      </a:hlink>
      <a:folHlink>
        <a:srgbClr val="1F497D"/>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377EFC3552A147BD64F7096314C809" ma:contentTypeVersion="13" ma:contentTypeDescription="Create a new document." ma:contentTypeScope="" ma:versionID="81f9125cb6d6a38f14710264ac7ae090">
  <xsd:schema xmlns:xsd="http://www.w3.org/2001/XMLSchema" xmlns:xs="http://www.w3.org/2001/XMLSchema" xmlns:p="http://schemas.microsoft.com/office/2006/metadata/properties" xmlns:ns3="2602165c-89b9-499c-a9ba-85962da7e308" xmlns:ns4="c8316c2c-fc87-4923-851c-ab1ba74bdf67" targetNamespace="http://schemas.microsoft.com/office/2006/metadata/properties" ma:root="true" ma:fieldsID="ec03179a4d430b9c25768862b13bac19" ns3:_="" ns4:_="">
    <xsd:import namespace="2602165c-89b9-499c-a9ba-85962da7e308"/>
    <xsd:import namespace="c8316c2c-fc87-4923-851c-ab1ba74bdf6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02165c-89b9-499c-a9ba-85962da7e3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316c2c-fc87-4923-851c-ab1ba74bdf6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4F96BA2-0D94-4B15-B8A9-2C634D3ECAD8}">
  <ds:schemaRefs>
    <ds:schemaRef ds:uri="http://schemas.microsoft.com/sharepoint/v3/contenttype/forms"/>
  </ds:schemaRefs>
</ds:datastoreItem>
</file>

<file path=customXml/itemProps2.xml><?xml version="1.0" encoding="utf-8"?>
<ds:datastoreItem xmlns:ds="http://schemas.openxmlformats.org/officeDocument/2006/customXml" ds:itemID="{D053C399-C2F1-4F2E-BFF7-2D3BAE329F02}">
  <ds:schemaRefs>
    <ds:schemaRef ds:uri="2602165c-89b9-499c-a9ba-85962da7e308"/>
    <ds:schemaRef ds:uri="c8316c2c-fc87-4923-851c-ab1ba74bdf6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117C079-DB91-4C25-99E9-CC74238E295B}">
  <ds:schemaRefs>
    <ds:schemaRef ds:uri="http://purl.org/dc/dcmitype/"/>
    <ds:schemaRef ds:uri="http://schemas.microsoft.com/office/2006/documentManagement/types"/>
    <ds:schemaRef ds:uri="http://purl.org/dc/elements/1.1/"/>
    <ds:schemaRef ds:uri="http://schemas.microsoft.com/office/2006/metadata/properties"/>
    <ds:schemaRef ds:uri="http://www.w3.org/XML/1998/namespace"/>
    <ds:schemaRef ds:uri="2602165c-89b9-499c-a9ba-85962da7e308"/>
    <ds:schemaRef ds:uri="http://purl.org/dc/terms/"/>
    <ds:schemaRef ds:uri="http://schemas.microsoft.com/office/infopath/2007/PartnerControls"/>
    <ds:schemaRef ds:uri="http://schemas.openxmlformats.org/package/2006/metadata/core-properties"/>
    <ds:schemaRef ds:uri="c8316c2c-fc87-4923-851c-ab1ba74bdf67"/>
  </ds:schemaRefs>
</ds:datastoreItem>
</file>

<file path=docProps/app.xml><?xml version="1.0" encoding="utf-8"?>
<Properties xmlns="http://schemas.openxmlformats.org/officeDocument/2006/extended-properties" xmlns:vt="http://schemas.openxmlformats.org/officeDocument/2006/docPropsVTypes">
  <Template/>
  <TotalTime>2461</TotalTime>
  <Words>4300</Words>
  <Application>Microsoft Office PowerPoint</Application>
  <PresentationFormat>On-screen Show (4:3)</PresentationFormat>
  <Paragraphs>438</Paragraphs>
  <Slides>60</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Arial</vt:lpstr>
      <vt:lpstr>Times New Roman</vt:lpstr>
      <vt:lpstr>Wingdings</vt:lpstr>
      <vt:lpstr>Layers</vt:lpstr>
      <vt:lpstr>Full Professor Workshop May 2026</vt:lpstr>
      <vt:lpstr>Kathie Cameron</vt:lpstr>
      <vt:lpstr>Marc Kilgour</vt:lpstr>
      <vt:lpstr>Agenda</vt:lpstr>
      <vt:lpstr>Quick Guide to Acronyms </vt:lpstr>
      <vt:lpstr>Important Considerations</vt:lpstr>
      <vt:lpstr>Tips</vt:lpstr>
      <vt:lpstr>More Tips</vt:lpstr>
      <vt:lpstr>Procedure, Quick &amp; Dirty </vt:lpstr>
      <vt:lpstr>Timeline</vt:lpstr>
      <vt:lpstr>Different collective agreements, different procedures</vt:lpstr>
      <vt:lpstr>Decision process</vt:lpstr>
      <vt:lpstr>Collective Agreement</vt:lpstr>
      <vt:lpstr>PowerPoint Presentation</vt:lpstr>
      <vt:lpstr>External Referees (1)</vt:lpstr>
      <vt:lpstr>External Referees (2)</vt:lpstr>
      <vt:lpstr>Teaching</vt:lpstr>
      <vt:lpstr>Teaching – 15.7.2 a   (1)</vt:lpstr>
      <vt:lpstr>Teaching – 15.7.2 a   (2)</vt:lpstr>
      <vt:lpstr>Teaching – What to include?</vt:lpstr>
      <vt:lpstr>Scholarship</vt:lpstr>
      <vt:lpstr>Scholarship Record (1)</vt:lpstr>
      <vt:lpstr>Scholarship Record (2)</vt:lpstr>
      <vt:lpstr>Scholarship 15.7.2 b (i): Examples</vt:lpstr>
      <vt:lpstr>Scholarship – 15.7.2 b  (1)</vt:lpstr>
      <vt:lpstr>Scholarship – 15.7.2 b  (2)</vt:lpstr>
      <vt:lpstr>Scholarship – 15.7.2 b  (3)</vt:lpstr>
      <vt:lpstr>Scholarship – 15.7.2 b  (4)</vt:lpstr>
      <vt:lpstr>Service</vt:lpstr>
      <vt:lpstr>Service – 15.7.2 c (1)</vt:lpstr>
      <vt:lpstr>Service – 15.7.2 c (2)</vt:lpstr>
      <vt:lpstr>Service – 15.7.2 c (3)</vt:lpstr>
      <vt:lpstr>The Application</vt:lpstr>
      <vt:lpstr>What does your application package look like?</vt:lpstr>
      <vt:lpstr>Your Letter</vt:lpstr>
      <vt:lpstr>Structure your letter</vt:lpstr>
      <vt:lpstr>The CV</vt:lpstr>
      <vt:lpstr>Strategic Considerations</vt:lpstr>
      <vt:lpstr>Evidence of Scholarship </vt:lpstr>
      <vt:lpstr>Research Dossier</vt:lpstr>
      <vt:lpstr>Research Dossier (1)</vt:lpstr>
      <vt:lpstr>Research Dossier (2)</vt:lpstr>
      <vt:lpstr>Teaching Dossier</vt:lpstr>
      <vt:lpstr>Teaching Dossier – 31.6.1 &amp; Appendix M</vt:lpstr>
      <vt:lpstr>PowerPoint Presentation</vt:lpstr>
      <vt:lpstr>Student Course Surveys</vt:lpstr>
      <vt:lpstr>How your case proceeds</vt:lpstr>
      <vt:lpstr>TPC Recommendation – 15.4.8</vt:lpstr>
      <vt:lpstr>SPAT Composition</vt:lpstr>
      <vt:lpstr>SPAT Process - 15.5.2 &amp; .3</vt:lpstr>
      <vt:lpstr>Stage 2 - SPAT </vt:lpstr>
      <vt:lpstr>SPAT Recommendation – 15.5.5</vt:lpstr>
      <vt:lpstr>Stage 3 – President and B of G</vt:lpstr>
      <vt:lpstr>What should you be doing?</vt:lpstr>
      <vt:lpstr>Questions</vt:lpstr>
      <vt:lpstr>Details of optional items</vt:lpstr>
      <vt:lpstr>Teaching Dossier – may include</vt:lpstr>
      <vt:lpstr>Per Appendix M items that may be included:</vt:lpstr>
      <vt:lpstr>PowerPoint Presentation</vt:lpstr>
      <vt:lpstr>PowerPoint Presentation</vt:lpstr>
    </vt:vector>
  </TitlesOfParts>
  <Company>Wilfrid Laurier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 201 Sociology of Families</dc:title>
  <dc:creator>Glenda Wall</dc:creator>
  <cp:lastModifiedBy>Ryan Ladner</cp:lastModifiedBy>
  <cp:revision>63</cp:revision>
  <cp:lastPrinted>2021-05-26T14:28:28Z</cp:lastPrinted>
  <dcterms:created xsi:type="dcterms:W3CDTF">2010-09-07T18:01:01Z</dcterms:created>
  <dcterms:modified xsi:type="dcterms:W3CDTF">2026-05-27T15:03:40Z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0x010100C7377EFC3552A147BD64F7096314C809</vt:lpwstr>
  </property>
</Properties>
</file>